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26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492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1115375"/>
            <a:ext cx="6256020" cy="43059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600835" marR="1602740" indent="1012190">
              <a:lnSpc>
                <a:spcPct val="143900"/>
              </a:lnSpc>
            </a:pPr>
            <a:r>
              <a:rPr sz="1400" b="1" i="1" spc="-10" dirty="0" smtClean="0">
                <a:latin typeface="Arial"/>
                <a:cs typeface="Arial"/>
              </a:rPr>
              <a:t>Chapter two Communication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satellite </a:t>
            </a:r>
            <a:r>
              <a:rPr sz="1400" b="1" i="1" spc="-5" dirty="0" smtClean="0">
                <a:latin typeface="Arial"/>
                <a:cs typeface="Arial"/>
              </a:rPr>
              <a:t>li</a:t>
            </a:r>
            <a:r>
              <a:rPr sz="1400" b="1" i="1" spc="-20" dirty="0" smtClean="0">
                <a:latin typeface="Arial"/>
                <a:cs typeface="Arial"/>
              </a:rPr>
              <a:t>n</a:t>
            </a:r>
            <a:r>
              <a:rPr sz="1400" b="1" i="1" spc="-10" dirty="0" smtClean="0">
                <a:latin typeface="Arial"/>
                <a:cs typeface="Arial"/>
              </a:rPr>
              <a:t>k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budget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 marR="3823970" algn="just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Note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add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ad</a:t>
            </a:r>
            <a:r>
              <a:rPr sz="1400" b="1" spc="-15" dirty="0" smtClean="0">
                <a:latin typeface="Arial"/>
                <a:cs typeface="Arial"/>
              </a:rPr>
              <a:t>d</a:t>
            </a:r>
            <a:r>
              <a:rPr sz="1400" b="1" spc="-10" dirty="0" smtClean="0">
                <a:latin typeface="Arial"/>
                <a:cs typeface="Arial"/>
              </a:rPr>
              <a:t>itional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sections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 marR="4909820" algn="just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2.1</a:t>
            </a:r>
            <a:r>
              <a:rPr sz="1400" b="1" i="1" spc="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Introduction</a:t>
            </a:r>
            <a:endParaRPr sz="1400">
              <a:latin typeface="Arial"/>
              <a:cs typeface="Arial"/>
            </a:endParaRPr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first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step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desi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0" dirty="0" smtClean="0">
                <a:latin typeface="Arial"/>
                <a:cs typeface="Arial"/>
              </a:rPr>
              <a:t>ning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</a:t>
            </a:r>
            <a:r>
              <a:rPr sz="1400" spc="-5" dirty="0" smtClean="0">
                <a:latin typeface="Arial"/>
                <a:cs typeface="Arial"/>
              </a:rPr>
              <a:t>ite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network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performance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1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1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satelli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link budget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anal</a:t>
            </a:r>
            <a:r>
              <a:rPr sz="1400" spc="-5" dirty="0" smtClean="0">
                <a:latin typeface="Arial"/>
                <a:cs typeface="Arial"/>
              </a:rPr>
              <a:t>ysis.  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link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budget </a:t>
            </a:r>
            <a:r>
              <a:rPr sz="1400" spc="-17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will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deter</a:t>
            </a:r>
            <a:r>
              <a:rPr sz="1400" spc="-25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ine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what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size </a:t>
            </a:r>
            <a:r>
              <a:rPr sz="1400" spc="-18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antennae </a:t>
            </a:r>
            <a:r>
              <a:rPr sz="1400" spc="-17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use, power amplifier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requir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ments, link availability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bit </a:t>
            </a:r>
            <a:r>
              <a:rPr sz="1400" spc="-10" dirty="0" smtClean="0">
                <a:latin typeface="Arial"/>
                <a:cs typeface="Arial"/>
              </a:rPr>
              <a:t>error rate  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(BER).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62230" marR="4308475" algn="just">
              <a:lnSpc>
                <a:spcPct val="100000"/>
              </a:lnSpc>
            </a:pPr>
            <a:r>
              <a:rPr sz="1400" b="1" i="1" spc="-10" dirty="0" smtClean="0">
                <a:solidFill>
                  <a:srgbClr val="363638"/>
                </a:solidFill>
                <a:latin typeface="Arial"/>
                <a:cs typeface="Arial"/>
              </a:rPr>
              <a:t>What is</a:t>
            </a:r>
            <a:r>
              <a:rPr sz="1400" b="1" i="1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363638"/>
                </a:solidFill>
                <a:latin typeface="Arial"/>
                <a:cs typeface="Arial"/>
              </a:rPr>
              <a:t>a</a:t>
            </a:r>
            <a:r>
              <a:rPr sz="1400" b="1" i="1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363638"/>
                </a:solidFill>
                <a:latin typeface="Arial"/>
                <a:cs typeface="Arial"/>
              </a:rPr>
              <a:t>link</a:t>
            </a:r>
            <a:r>
              <a:rPr sz="1400" b="1" i="1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b="1" i="1" spc="-10" dirty="0" smtClean="0">
                <a:solidFill>
                  <a:srgbClr val="363638"/>
                </a:solidFill>
                <a:latin typeface="Arial"/>
                <a:cs typeface="Arial"/>
              </a:rPr>
              <a:t>bud</a:t>
            </a:r>
            <a:r>
              <a:rPr sz="1400" b="1" i="1" spc="-20" dirty="0" smtClean="0">
                <a:solidFill>
                  <a:srgbClr val="363638"/>
                </a:solidFill>
                <a:latin typeface="Arial"/>
                <a:cs typeface="Arial"/>
              </a:rPr>
              <a:t>g</a:t>
            </a:r>
            <a:r>
              <a:rPr sz="1400" b="1" i="1" spc="-10" dirty="0" smtClean="0">
                <a:solidFill>
                  <a:srgbClr val="363638"/>
                </a:solidFill>
                <a:latin typeface="Arial"/>
                <a:cs typeface="Arial"/>
              </a:rPr>
              <a:t>et?</a:t>
            </a:r>
            <a:endParaRPr sz="1400">
              <a:latin typeface="Arial"/>
              <a:cs typeface="Arial"/>
            </a:endParaRPr>
          </a:p>
          <a:p>
            <a:pPr marL="12700" marR="12700" algn="just">
              <a:lnSpc>
                <a:spcPct val="143700"/>
              </a:lnSpc>
            </a:pP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Simply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put,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link </a:t>
            </a:r>
            <a:r>
              <a:rPr sz="1400" spc="-19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budget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is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 </a:t>
            </a:r>
            <a:r>
              <a:rPr sz="1400" spc="-18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sum </a:t>
            </a:r>
            <a:r>
              <a:rPr sz="1400" spc="-19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and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total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of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all </a:t>
            </a:r>
            <a:r>
              <a:rPr sz="1400" spc="-19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gains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</a:t>
            </a:r>
            <a:r>
              <a:rPr sz="1400" spc="-20" dirty="0" smtClean="0">
                <a:solidFill>
                  <a:srgbClr val="363638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d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losses </a:t>
            </a:r>
            <a:r>
              <a:rPr sz="1400" spc="-19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in </a:t>
            </a:r>
            <a:r>
              <a:rPr sz="1400" spc="-18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 radio </a:t>
            </a:r>
            <a:r>
              <a:rPr sz="1400" spc="-13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connection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between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two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parties </a:t>
            </a:r>
            <a:r>
              <a:rPr sz="1400" spc="-13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fro</a:t>
            </a:r>
            <a:r>
              <a:rPr sz="1400" spc="-15" dirty="0" smtClean="0">
                <a:solidFill>
                  <a:srgbClr val="363638"/>
                </a:solidFill>
                <a:latin typeface="Arial"/>
                <a:cs typeface="Arial"/>
              </a:rPr>
              <a:t>m </a:t>
            </a:r>
            <a:r>
              <a:rPr sz="1400" spc="-13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end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to </a:t>
            </a:r>
            <a:r>
              <a:rPr sz="1400" spc="-13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end,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including </a:t>
            </a:r>
            <a:r>
              <a:rPr sz="1400" spc="-9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antenna's, fe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d</a:t>
            </a:r>
            <a:r>
              <a:rPr sz="1400" spc="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lines</a:t>
            </a:r>
            <a:r>
              <a:rPr sz="1400" spc="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and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path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between</a:t>
            </a:r>
            <a:r>
              <a:rPr sz="1400" spc="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</a:t>
            </a:r>
            <a:r>
              <a:rPr sz="1400" spc="1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antenna's, but</a:t>
            </a:r>
            <a:r>
              <a:rPr sz="1400" spc="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also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</a:t>
            </a:r>
            <a:r>
              <a:rPr sz="1400" spc="1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rele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v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ant</a:t>
            </a:r>
            <a:r>
              <a:rPr sz="1400" spc="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portions</a:t>
            </a:r>
            <a:r>
              <a:rPr sz="1400" spc="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of the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transmitter and the receiver,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as well as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25" dirty="0" smtClean="0">
                <a:solidFill>
                  <a:srgbClr val="363638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iscellaneous gains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and losses.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 marL="12700" marR="2327910" algn="just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 consists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 three parts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as shown in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fig. 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(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2.1)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6284407"/>
            <a:ext cx="5025390" cy="623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53110" marR="12700" indent="-741045">
              <a:lnSpc>
                <a:spcPct val="143600"/>
              </a:lnSpc>
            </a:pP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For a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line-of-sight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radio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link, 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link budget </a:t>
            </a:r>
            <a:r>
              <a:rPr sz="1400" spc="-15" dirty="0" smtClean="0">
                <a:solidFill>
                  <a:srgbClr val="363638"/>
                </a:solidFill>
                <a:latin typeface="Arial"/>
                <a:cs typeface="Arial"/>
              </a:rPr>
              <a:t>m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ight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look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l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ike this: Prx =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Ptx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+ Gtx</a:t>
            </a:r>
            <a:r>
              <a:rPr sz="1400" spc="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-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Ltx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-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Lfs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-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Lm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+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Grx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-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Lrx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" y="5514594"/>
            <a:ext cx="2764790" cy="7713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7319264"/>
            <a:ext cx="6250940" cy="1451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044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Fig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2.1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Configuration of link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4"/>
              </a:spcBef>
            </a:pPr>
            <a:endParaRPr sz="1400"/>
          </a:p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In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order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to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add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all</a:t>
            </a:r>
            <a:r>
              <a:rPr sz="1400" spc="10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se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factors,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all</a:t>
            </a:r>
            <a:r>
              <a:rPr sz="1400" spc="1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power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levels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must</a:t>
            </a:r>
            <a:r>
              <a:rPr sz="1400" spc="1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be</a:t>
            </a:r>
            <a:r>
              <a:rPr sz="1400" spc="1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specified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in</a:t>
            </a:r>
            <a:r>
              <a:rPr sz="1400" spc="114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dBm</a:t>
            </a:r>
            <a:r>
              <a:rPr sz="1400" spc="11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or dBW.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F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or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example,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if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 </a:t>
            </a:r>
            <a:r>
              <a:rPr sz="1400" spc="-13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nsmitter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puts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out </a:t>
            </a:r>
            <a:r>
              <a:rPr sz="1400" spc="-13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10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Watts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(or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1</a:t>
            </a:r>
            <a:r>
              <a:rPr sz="1400" spc="-20" dirty="0" smtClean="0">
                <a:solidFill>
                  <a:srgbClr val="363638"/>
                </a:solidFill>
                <a:latin typeface="Arial"/>
                <a:cs typeface="Arial"/>
              </a:rPr>
              <a:t>0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,0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0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0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mW) </a:t>
            </a:r>
            <a:r>
              <a:rPr sz="1400" spc="-1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its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 power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is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10,0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0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0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times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refe</a:t>
            </a:r>
            <a:r>
              <a:rPr sz="1400" spc="0" dirty="0" smtClean="0">
                <a:solidFill>
                  <a:srgbClr val="363638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ence</a:t>
            </a:r>
            <a:r>
              <a:rPr sz="1400" spc="2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power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of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1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mW.</a:t>
            </a:r>
            <a:r>
              <a:rPr sz="1400" spc="30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Since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10,000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is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ten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to</a:t>
            </a:r>
            <a:r>
              <a:rPr sz="1400" spc="2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100" y="914400"/>
            <a:ext cx="6029959" cy="2371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" y="3694990"/>
            <a:ext cx="5730625" cy="35327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400" y="8852661"/>
            <a:ext cx="534098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fo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u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rth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po</a:t>
            </a:r>
            <a:r>
              <a:rPr sz="1400" spc="-15" dirty="0" smtClean="0">
                <a:solidFill>
                  <a:srgbClr val="363638"/>
                </a:solidFill>
                <a:latin typeface="Arial"/>
                <a:cs typeface="Arial"/>
              </a:rPr>
              <a:t>w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er,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this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gives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us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transmitter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power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of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40dBm.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363638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363638"/>
                </a:solidFill>
                <a:latin typeface="Arial"/>
                <a:cs typeface="Arial"/>
              </a:rPr>
              <a:t> clarify: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9435" y="7936865"/>
            <a:ext cx="1381760" cy="7727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" y="3753865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" y="4060190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" y="4366514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0100" y="4673600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100" y="4979923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100" y="5287264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100" y="5593588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0100" y="5900673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00100" y="6206997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0100" y="6514083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87400" y="3428238"/>
            <a:ext cx="6254750" cy="4338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2.2</a:t>
            </a:r>
            <a:r>
              <a:rPr sz="1400" b="1" i="1" spc="5" dirty="0" smtClean="0">
                <a:latin typeface="Arial"/>
                <a:cs typeface="Arial"/>
              </a:rPr>
              <a:t> </a:t>
            </a:r>
            <a:r>
              <a:rPr sz="1400" b="1" i="1" spc="-30" dirty="0" smtClean="0">
                <a:latin typeface="Arial"/>
                <a:cs typeface="Arial"/>
              </a:rPr>
              <a:t>M</a:t>
            </a:r>
            <a:r>
              <a:rPr sz="1400" b="1" i="1" spc="-10" dirty="0" smtClean="0">
                <a:latin typeface="Arial"/>
                <a:cs typeface="Arial"/>
              </a:rPr>
              <a:t>ain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Link Pa</a:t>
            </a:r>
            <a:r>
              <a:rPr sz="1400" b="1" i="1" spc="-5" dirty="0" smtClean="0">
                <a:latin typeface="Arial"/>
                <a:cs typeface="Arial"/>
              </a:rPr>
              <a:t>r</a:t>
            </a:r>
            <a:r>
              <a:rPr sz="1400" b="1" i="1" spc="-10" dirty="0" smtClean="0">
                <a:latin typeface="Arial"/>
                <a:cs typeface="Arial"/>
              </a:rPr>
              <a:t>ameters</a:t>
            </a:r>
            <a:endParaRPr sz="1400">
              <a:latin typeface="Arial"/>
              <a:cs typeface="Arial"/>
            </a:endParaRPr>
          </a:p>
          <a:p>
            <a:pPr marL="195580" marR="501142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 EIRP</a:t>
            </a:r>
            <a:endParaRPr sz="1400">
              <a:latin typeface="Arial"/>
              <a:cs typeface="Arial"/>
            </a:endParaRPr>
          </a:p>
          <a:p>
            <a:pPr marL="195580" marR="3825875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Free spa</a:t>
            </a:r>
            <a:r>
              <a:rPr sz="1400" spc="-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loss Atmos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heric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absorption loss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9558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Receiver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 density</a:t>
            </a:r>
            <a:endParaRPr sz="1400">
              <a:latin typeface="Arial"/>
              <a:cs typeface="Arial"/>
            </a:endParaRPr>
          </a:p>
          <a:p>
            <a:pPr marL="195580" marR="4596765">
              <a:lnSpc>
                <a:spcPct val="1438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temperature Noise</a:t>
            </a:r>
            <a:r>
              <a:rPr sz="1400" spc="-5" dirty="0" smtClean="0">
                <a:latin typeface="Arial"/>
                <a:cs typeface="Arial"/>
              </a:rPr>
              <a:t> f</a:t>
            </a:r>
            <a:r>
              <a:rPr sz="1400" spc="-10" dirty="0" smtClean="0">
                <a:latin typeface="Arial"/>
                <a:cs typeface="Arial"/>
              </a:rPr>
              <a:t>igure</a:t>
            </a:r>
            <a:endParaRPr sz="1400">
              <a:latin typeface="Arial"/>
              <a:cs typeface="Arial"/>
            </a:endParaRPr>
          </a:p>
          <a:p>
            <a:pPr marL="195580" marR="331216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Equivalent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input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temperature G/T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2.3 Antenna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gain</a:t>
            </a:r>
            <a:endParaRPr sz="1400">
              <a:latin typeface="Arial"/>
              <a:cs typeface="Arial"/>
            </a:endParaRPr>
          </a:p>
          <a:p>
            <a:pPr marL="12700" marR="12700" indent="4953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Is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ost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imp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rtant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characte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istic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link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calculations?</a:t>
            </a:r>
            <a:r>
              <a:rPr sz="1400" spc="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</a:t>
            </a:r>
            <a:r>
              <a:rPr sz="1400" spc="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parabolic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that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are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often used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 satellite com</a:t>
            </a:r>
            <a:r>
              <a:rPr sz="1400" spc="-25" dirty="0" smtClean="0">
                <a:latin typeface="Arial"/>
                <a:cs typeface="Arial"/>
              </a:rPr>
              <a:t>m</a:t>
            </a:r>
            <a:r>
              <a:rPr sz="1400" spc="-10" dirty="0" smtClean="0">
                <a:latin typeface="Arial"/>
                <a:cs typeface="Arial"/>
              </a:rPr>
              <a:t>unications</a:t>
            </a:r>
            <a:r>
              <a:rPr sz="1400" spc="-5" dirty="0" smtClean="0">
                <a:latin typeface="Arial"/>
                <a:cs typeface="Arial"/>
              </a:rPr>
              <a:t> 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57475" y="914400"/>
            <a:ext cx="2514346" cy="18002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87400" y="8896095"/>
            <a:ext cx="622300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whe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η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erture</a:t>
            </a:r>
            <a:r>
              <a:rPr sz="1400" spc="-5" dirty="0" smtClean="0">
                <a:latin typeface="Arial"/>
                <a:cs typeface="Arial"/>
              </a:rPr>
              <a:t> e</a:t>
            </a:r>
            <a:r>
              <a:rPr sz="1400" spc="-10" dirty="0" smtClean="0">
                <a:latin typeface="Arial"/>
                <a:cs typeface="Arial"/>
              </a:rPr>
              <a:t>fficiency (5</a:t>
            </a:r>
            <a:r>
              <a:rPr sz="1400" spc="0" dirty="0" smtClean="0">
                <a:latin typeface="Arial"/>
                <a:cs typeface="Arial"/>
              </a:rPr>
              <a:t>0</a:t>
            </a:r>
            <a:r>
              <a:rPr sz="1400" spc="-10" dirty="0" smtClean="0">
                <a:latin typeface="Arial"/>
                <a:cs typeface="Arial"/>
              </a:rPr>
              <a:t>-7</a:t>
            </a:r>
            <a:r>
              <a:rPr sz="1400" spc="-15" dirty="0" smtClean="0">
                <a:latin typeface="Arial"/>
                <a:cs typeface="Arial"/>
              </a:rPr>
              <a:t>0</a:t>
            </a:r>
            <a:r>
              <a:rPr sz="1400" spc="-10" dirty="0" smtClean="0">
                <a:latin typeface="Arial"/>
                <a:cs typeface="Arial"/>
              </a:rPr>
              <a:t>%),D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diameter,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λ</a:t>
            </a:r>
            <a:r>
              <a:rPr sz="1400" spc="-5" dirty="0" smtClean="0">
                <a:latin typeface="Arial"/>
                <a:cs typeface="Arial"/>
              </a:rPr>
              <a:t> is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wavelen</a:t>
            </a:r>
            <a:r>
              <a:rPr sz="1400" spc="-5" dirty="0" smtClean="0">
                <a:latin typeface="Arial"/>
                <a:cs typeface="Arial"/>
              </a:rPr>
              <a:t>g</a:t>
            </a:r>
            <a:r>
              <a:rPr sz="1400" spc="-10" dirty="0" smtClean="0">
                <a:latin typeface="Arial"/>
                <a:cs typeface="Arial"/>
              </a:rPr>
              <a:t>th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100" y="1534667"/>
            <a:ext cx="274319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" y="1841245"/>
            <a:ext cx="278892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" y="2454655"/>
            <a:ext cx="283463" cy="198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" y="3988561"/>
            <a:ext cx="274319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400" y="1209040"/>
            <a:ext cx="6256020" cy="5027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408305" algn="l"/>
              </a:tabLst>
            </a:pPr>
            <a:r>
              <a:rPr sz="1400" b="1" i="1" spc="-10" dirty="0" smtClean="0">
                <a:latin typeface="Arial"/>
                <a:cs typeface="Arial"/>
              </a:rPr>
              <a:t>2.4	EIRP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9558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EIRP =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Effective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isotropic radiated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endParaRPr sz="1400">
              <a:latin typeface="Arial"/>
              <a:cs typeface="Arial"/>
            </a:endParaRPr>
          </a:p>
          <a:p>
            <a:pPr marL="12700" marR="15240" indent="185420">
              <a:lnSpc>
                <a:spcPts val="2420"/>
              </a:lnSpc>
              <a:spcBef>
                <a:spcPts val="195"/>
              </a:spcBef>
              <a:tabLst>
                <a:tab pos="941705" algn="l"/>
              </a:tabLst>
            </a:pPr>
            <a:r>
              <a:rPr sz="1400" spc="-10" dirty="0" smtClean="0">
                <a:latin typeface="Arial"/>
                <a:cs typeface="Arial"/>
              </a:rPr>
              <a:t>EIRP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prod</a:t>
            </a:r>
            <a:r>
              <a:rPr sz="1400" spc="-15" dirty="0" smtClean="0">
                <a:latin typeface="Arial"/>
                <a:cs typeface="Arial"/>
              </a:rPr>
              <a:t>u</a:t>
            </a:r>
            <a:r>
              <a:rPr sz="1400" spc="-10" dirty="0" smtClean="0">
                <a:latin typeface="Arial"/>
                <a:cs typeface="Arial"/>
              </a:rPr>
              <a:t>ct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transmit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(G</a:t>
            </a:r>
            <a:r>
              <a:rPr sz="1400" spc="1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)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transmitter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output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r>
              <a:rPr sz="1400" spc="-5" dirty="0" smtClean="0">
                <a:latin typeface="Arial"/>
                <a:cs typeface="Arial"/>
              </a:rPr>
              <a:t> (Pt),	</a:t>
            </a:r>
            <a:r>
              <a:rPr sz="1400" spc="-10" dirty="0" smtClean="0">
                <a:latin typeface="Arial"/>
                <a:cs typeface="Arial"/>
              </a:rPr>
              <a:t>EIRP =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PtGt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201295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EIRP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v</a:t>
            </a:r>
            <a:r>
              <a:rPr sz="1400" spc="-10" dirty="0" smtClean="0">
                <a:latin typeface="Arial"/>
                <a:cs typeface="Arial"/>
              </a:rPr>
              <a:t>ariation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ypically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due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thermal</a:t>
            </a:r>
            <a:r>
              <a:rPr sz="1400" spc="7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dist</a:t>
            </a:r>
            <a:r>
              <a:rPr sz="1400" spc="-20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rtion,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</a:t>
            </a:r>
            <a:r>
              <a:rPr sz="1400" spc="-5" dirty="0" smtClean="0">
                <a:latin typeface="Arial"/>
                <a:cs typeface="Arial"/>
              </a:rPr>
              <a:t>ellite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att</a:t>
            </a:r>
            <a:r>
              <a:rPr sz="1400" spc="1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tude</a:t>
            </a:r>
            <a:endParaRPr sz="1400">
              <a:latin typeface="Arial"/>
              <a:cs typeface="Arial"/>
            </a:endParaRPr>
          </a:p>
          <a:p>
            <a:pPr marL="12700" marR="13335">
              <a:lnSpc>
                <a:spcPct val="143600"/>
              </a:lnSpc>
              <a:spcBef>
                <a:spcPts val="5"/>
              </a:spcBef>
            </a:pPr>
            <a:r>
              <a:rPr sz="1400" spc="-5" dirty="0" smtClean="0">
                <a:latin typeface="Arial"/>
                <a:cs typeface="Arial"/>
              </a:rPr>
              <a:t>instabilities, </a:t>
            </a:r>
            <a:r>
              <a:rPr sz="1400" spc="-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atmospheric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disturbance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(i.e.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ain)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un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t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thermal </a:t>
            </a:r>
            <a:r>
              <a:rPr sz="1400" spc="-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 </a:t>
            </a:r>
            <a:r>
              <a:rPr sz="1400" spc="-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aging effects.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6223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2"/>
              </a:spcBef>
            </a:pPr>
            <a:endParaRPr sz="700"/>
          </a:p>
          <a:p>
            <a:pPr marL="12700">
              <a:lnSpc>
                <a:spcPct val="100000"/>
              </a:lnSpc>
              <a:tabLst>
                <a:tab pos="2126615" algn="l"/>
                <a:tab pos="3061335" algn="l"/>
              </a:tabLst>
            </a:pPr>
            <a:r>
              <a:rPr sz="1400" spc="-10" dirty="0" smtClean="0">
                <a:latin typeface="Arial"/>
                <a:cs typeface="Arial"/>
              </a:rPr>
              <a:t>Pt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</a:t>
            </a:r>
            <a:r>
              <a:rPr sz="1400" spc="-5" dirty="0" smtClean="0">
                <a:latin typeface="Arial"/>
                <a:cs typeface="Arial"/>
              </a:rPr>
              <a:t>0</a:t>
            </a:r>
            <a:r>
              <a:rPr sz="1400" spc="-10" dirty="0" smtClean="0">
                <a:latin typeface="Arial"/>
                <a:cs typeface="Arial"/>
              </a:rPr>
              <a:t>0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W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20 d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-10" dirty="0" smtClean="0">
                <a:latin typeface="Arial"/>
                <a:cs typeface="Arial"/>
              </a:rPr>
              <a:t>W,	Gt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1000	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30 d</a:t>
            </a:r>
            <a:r>
              <a:rPr sz="1400" spc="-20" dirty="0" smtClean="0">
                <a:latin typeface="Arial"/>
                <a:cs typeface="Arial"/>
              </a:rPr>
              <a:t>B</a:t>
            </a:r>
            <a:r>
              <a:rPr sz="1400" spc="-5" dirty="0" smtClean="0"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12700" marR="1929764" indent="18288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The signal power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al</a:t>
            </a:r>
            <a:r>
              <a:rPr sz="1400" spc="-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diminishes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it </a:t>
            </a:r>
            <a:r>
              <a:rPr sz="1400" spc="-10" dirty="0" smtClean="0">
                <a:latin typeface="Arial"/>
                <a:cs typeface="Arial"/>
              </a:rPr>
              <a:t>propagates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earth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 this is called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“free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space loss”.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Example </a:t>
            </a:r>
            <a:r>
              <a:rPr sz="1400" spc="-5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323215">
              <a:lnSpc>
                <a:spcPts val="3420"/>
              </a:lnSpc>
              <a:spcBef>
                <a:spcPts val="395"/>
              </a:spcBef>
            </a:pPr>
            <a:r>
              <a:rPr sz="1400" spc="-10" dirty="0" smtClean="0">
                <a:latin typeface="Arial"/>
                <a:cs typeface="Arial"/>
              </a:rPr>
              <a:t>(a)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 earth station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transmits with 10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watts.</a:t>
            </a:r>
            <a:r>
              <a:rPr sz="1400" spc="-5" dirty="0" smtClean="0">
                <a:latin typeface="Arial"/>
                <a:cs typeface="Arial"/>
              </a:rPr>
              <a:t> Its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has 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50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d</a:t>
            </a:r>
            <a:r>
              <a:rPr sz="1400" spc="-10" dirty="0" smtClean="0">
                <a:latin typeface="Arial"/>
                <a:cs typeface="Arial"/>
              </a:rPr>
              <a:t>B What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i</a:t>
            </a:r>
            <a:r>
              <a:rPr sz="1400" spc="-5" dirty="0" smtClean="0">
                <a:latin typeface="Arial"/>
                <a:cs typeface="Arial"/>
              </a:rPr>
              <a:t>t </a:t>
            </a:r>
            <a:r>
              <a:rPr sz="1400" spc="-10" dirty="0" smtClean="0">
                <a:latin typeface="Arial"/>
                <a:cs typeface="Arial"/>
              </a:rPr>
              <a:t>EIRP?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Solution: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400" y="8523985"/>
            <a:ext cx="259461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2.5  Basic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transmis</a:t>
            </a:r>
            <a:r>
              <a:rPr sz="1400" b="1" spc="-5" dirty="0" smtClean="0">
                <a:latin typeface="Arial"/>
                <a:cs typeface="Arial"/>
              </a:rPr>
              <a:t>s</a:t>
            </a:r>
            <a:r>
              <a:rPr sz="1400" b="1" spc="-10" dirty="0" smtClean="0">
                <a:latin typeface="Arial"/>
                <a:cs typeface="Arial"/>
              </a:rPr>
              <a:t>ion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theo</a:t>
            </a:r>
            <a:r>
              <a:rPr sz="1400" b="1" spc="-5" dirty="0" smtClean="0">
                <a:latin typeface="Arial"/>
                <a:cs typeface="Arial"/>
              </a:rPr>
              <a:t>r</a:t>
            </a:r>
            <a:r>
              <a:rPr sz="1400" b="1" spc="-10" dirty="0" smtClean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0100" y="6456426"/>
            <a:ext cx="6519418" cy="1849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100" y="921258"/>
            <a:ext cx="274319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" y="1841245"/>
            <a:ext cx="274319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400" y="902716"/>
            <a:ext cx="6254115" cy="1451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558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basic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qu</a:t>
            </a:r>
            <a:r>
              <a:rPr sz="1400" spc="-5" dirty="0" smtClean="0">
                <a:latin typeface="Arial"/>
                <a:cs typeface="Arial"/>
              </a:rPr>
              <a:t>antity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link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budget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propagation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loss 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free space.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</a:t>
            </a:r>
            <a:r>
              <a:rPr sz="1400" spc="-15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lite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link,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it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sumed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</a:t>
            </a:r>
            <a:r>
              <a:rPr sz="1400" spc="-5" dirty="0" smtClean="0">
                <a:latin typeface="Arial"/>
                <a:cs typeface="Arial"/>
              </a:rPr>
              <a:t>at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tra</a:t>
            </a:r>
            <a:r>
              <a:rPr sz="1400" spc="-10" dirty="0" smtClean="0">
                <a:latin typeface="Arial"/>
                <a:cs typeface="Arial"/>
              </a:rPr>
              <a:t>nsmit</a:t>
            </a:r>
            <a:r>
              <a:rPr sz="1400" spc="1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</a:t>
            </a: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nas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face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each ot</a:t>
            </a:r>
            <a:r>
              <a:rPr sz="1400" spc="-5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</a:t>
            </a:r>
            <a:r>
              <a:rPr sz="1400" spc="-5" dirty="0" smtClean="0">
                <a:latin typeface="Arial"/>
                <a:cs typeface="Arial"/>
              </a:rPr>
              <a:t>ut </a:t>
            </a:r>
            <a:r>
              <a:rPr sz="1400" spc="-10" dirty="0" smtClean="0">
                <a:latin typeface="Arial"/>
                <a:cs typeface="Arial"/>
              </a:rPr>
              <a:t>are sep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rated by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sufficient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distance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[m]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f</a:t>
            </a:r>
            <a:r>
              <a:rPr sz="1400" spc="-15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ee space.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 marL="19558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Gains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transmit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 antennas: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5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t </a:t>
            </a:r>
            <a:r>
              <a:rPr sz="1400" spc="-10" dirty="0" smtClean="0">
                <a:latin typeface="Arial"/>
                <a:cs typeface="Arial"/>
              </a:rPr>
              <a:t>and Gr; Effecti</a:t>
            </a:r>
            <a:r>
              <a:rPr sz="1400" spc="-20" dirty="0" smtClean="0">
                <a:latin typeface="Arial"/>
                <a:cs typeface="Arial"/>
              </a:rPr>
              <a:t>v</a:t>
            </a:r>
            <a:r>
              <a:rPr sz="1400" spc="-10" dirty="0" smtClean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area 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 Ar;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</a:t>
            </a:r>
            <a:r>
              <a:rPr sz="1400" spc="-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mit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Pt; Wavelength λ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6930" y="2433319"/>
            <a:ext cx="447992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Power density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 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reception</a:t>
            </a:r>
            <a:r>
              <a:rPr sz="1400" spc="-5" dirty="0" smtClean="0">
                <a:latin typeface="Arial"/>
                <a:cs typeface="Arial"/>
              </a:rPr>
              <a:t> p</a:t>
            </a:r>
            <a:r>
              <a:rPr sz="1400" spc="-10" dirty="0" smtClean="0">
                <a:latin typeface="Arial"/>
                <a:cs typeface="Arial"/>
              </a:rPr>
              <a:t>oint: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200" b="1" spc="0" dirty="0" smtClean="0">
                <a:latin typeface="Arial"/>
                <a:cs typeface="Arial"/>
              </a:rPr>
              <a:t>d </a:t>
            </a:r>
            <a:r>
              <a:rPr sz="1200" b="1" spc="1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 Pt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Gt  </a:t>
            </a:r>
            <a:r>
              <a:rPr sz="1400" spc="-5" dirty="0" smtClean="0">
                <a:latin typeface="Arial"/>
                <a:cs typeface="Arial"/>
              </a:rPr>
              <a:t>/ </a:t>
            </a:r>
            <a:r>
              <a:rPr sz="1400" spc="-10" dirty="0" smtClean="0">
                <a:latin typeface="Arial"/>
                <a:cs typeface="Arial"/>
              </a:rPr>
              <a:t>4</a:t>
            </a:r>
            <a:r>
              <a:rPr sz="1400" spc="-15" dirty="0" smtClean="0">
                <a:latin typeface="Arial"/>
                <a:cs typeface="Arial"/>
              </a:rPr>
              <a:t>π</a:t>
            </a:r>
            <a:r>
              <a:rPr sz="1400" spc="-15" dirty="0" smtClean="0">
                <a:latin typeface="Cambria Math"/>
                <a:cs typeface="Cambria Math"/>
              </a:rPr>
              <a:t>𝑑</a:t>
            </a:r>
            <a:r>
              <a:rPr sz="1500" spc="30" baseline="27777" dirty="0" smtClean="0">
                <a:latin typeface="Cambria Math"/>
                <a:cs typeface="Cambria Math"/>
              </a:rPr>
              <a:t>2</a:t>
            </a:r>
            <a:endParaRPr sz="1500" baseline="27777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7538" y="2484119"/>
            <a:ext cx="106807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flu</a:t>
            </a:r>
            <a:r>
              <a:rPr sz="1400" spc="-10" dirty="0" smtClean="0">
                <a:latin typeface="Arial"/>
                <a:cs typeface="Arial"/>
              </a:rPr>
              <a:t>x density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7847" y="3825240"/>
            <a:ext cx="9880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Pr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=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Pd</a:t>
            </a:r>
            <a:r>
              <a:rPr sz="1400" b="1" spc="-5" dirty="0" smtClean="0">
                <a:latin typeface="Arial"/>
                <a:cs typeface="Arial"/>
              </a:rPr>
              <a:t> . </a:t>
            </a:r>
            <a:r>
              <a:rPr sz="1400" b="1" spc="-10" dirty="0" smtClean="0">
                <a:latin typeface="Arial"/>
                <a:cs typeface="Arial"/>
              </a:rPr>
              <a:t>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0100" y="3426840"/>
            <a:ext cx="1824608" cy="1803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100" y="4270247"/>
            <a:ext cx="3890517" cy="17054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0100" y="6214109"/>
            <a:ext cx="5241163" cy="230670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86150" y="2524760"/>
            <a:ext cx="666750" cy="598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400" y="809691"/>
            <a:ext cx="6250305" cy="15443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99060">
              <a:lnSpc>
                <a:spcPct val="143600"/>
              </a:lnSpc>
              <a:tabLst>
                <a:tab pos="2414270" algn="l"/>
              </a:tabLst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400" spc="-1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 </a:t>
            </a:r>
            <a:r>
              <a:rPr sz="1400" spc="-15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equation </a:t>
            </a:r>
            <a:r>
              <a:rPr sz="1400" spc="-15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can </a:t>
            </a:r>
            <a:r>
              <a:rPr sz="1400" spc="-1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be	separa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ed </a:t>
            </a:r>
            <a:r>
              <a:rPr sz="1400" spc="-1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into </a:t>
            </a:r>
            <a:r>
              <a:rPr sz="1400" spc="-1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three </a:t>
            </a:r>
            <a:r>
              <a:rPr sz="1400" spc="-1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te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ms </a:t>
            </a:r>
            <a:r>
              <a:rPr sz="1400" spc="-1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associat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 </a:t>
            </a:r>
            <a:r>
              <a:rPr sz="1400" spc="-1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with </a:t>
            </a:r>
            <a:r>
              <a:rPr sz="1400" spc="-1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tra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nsmitter, receiver, and free spac</a:t>
            </a: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( p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lo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ss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)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,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respectively.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4"/>
              </a:spcBef>
            </a:pPr>
            <a:endParaRPr sz="700"/>
          </a:p>
          <a:p>
            <a:pPr marL="606425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Pr =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P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t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/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LF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 decibel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tation, the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equation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b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ecomes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3113806"/>
            <a:ext cx="6254750" cy="3778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145" algn="just">
              <a:lnSpc>
                <a:spcPct val="1438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received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</a:t>
            </a:r>
            <a:r>
              <a:rPr sz="1400" spc="-20" dirty="0" smtClean="0">
                <a:solidFill>
                  <a:srgbClr val="221F1F"/>
                </a:solidFill>
                <a:latin typeface="Arial"/>
                <a:cs typeface="Arial"/>
              </a:rPr>
              <a:t>w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er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dBW</a:t>
            </a:r>
            <a:r>
              <a:rPr sz="1400" spc="17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refore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gi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v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en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as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1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sum</a:t>
            </a:r>
            <a:r>
              <a:rPr sz="1400" spc="17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1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tra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20" dirty="0" smtClean="0">
                <a:solidFill>
                  <a:srgbClr val="221F1F"/>
                </a:solidFill>
                <a:latin typeface="Arial"/>
                <a:cs typeface="Arial"/>
              </a:rPr>
              <a:t>s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mitt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 EIRP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dBW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plus</a:t>
            </a:r>
            <a:r>
              <a:rPr sz="1400" spc="1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1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receiver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enna</a:t>
            </a:r>
            <a:r>
              <a:rPr sz="1400" spc="1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ga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min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u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third</a:t>
            </a:r>
            <a:r>
              <a:rPr sz="1400" spc="1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term,</a:t>
            </a:r>
            <a:r>
              <a:rPr sz="1400" spc="15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which represents the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fre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e-space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ibels.</a:t>
            </a:r>
            <a:endParaRPr sz="1400">
              <a:latin typeface="Arial"/>
              <a:cs typeface="Arial"/>
            </a:endParaRPr>
          </a:p>
          <a:p>
            <a:pPr marL="12700" marR="1002665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Normally,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frequen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y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rather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than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wavelength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will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be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known,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and the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substitution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marL="8382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λ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solidFill>
                  <a:srgbClr val="221F1F"/>
                </a:solidFill>
                <a:latin typeface="Arial"/>
                <a:cs typeface="Arial"/>
              </a:rPr>
              <a:t>=</a:t>
            </a:r>
            <a:r>
              <a:rPr sz="1800" i="1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800" i="1" spc="5" dirty="0" smtClean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1800" spc="-5" dirty="0" smtClean="0">
                <a:solidFill>
                  <a:srgbClr val="221F1F"/>
                </a:solidFill>
                <a:latin typeface="Arial"/>
                <a:cs typeface="Arial"/>
              </a:rPr>
              <a:t>/</a:t>
            </a:r>
            <a:r>
              <a:rPr sz="1800" i="1" spc="0" dirty="0" smtClean="0">
                <a:solidFill>
                  <a:srgbClr val="221F1F"/>
                </a:solidFill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19"/>
              </a:spcBef>
            </a:pPr>
            <a:endParaRPr sz="950"/>
          </a:p>
          <a:p>
            <a:pPr marL="12700" marR="66675" algn="just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Where c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=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3*1</a:t>
            </a:r>
            <a:r>
              <a:rPr sz="1400" spc="0" dirty="0" smtClean="0">
                <a:solidFill>
                  <a:srgbClr val="221F1F"/>
                </a:solidFill>
                <a:latin typeface="Arial"/>
                <a:cs typeface="Arial"/>
              </a:rPr>
              <a:t>0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^8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m/s with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frequency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 megahertz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distance in kilome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t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ers,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 marR="5450840" algn="just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Example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12700" indent="19812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earth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station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has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</a:t>
            </a:r>
            <a:r>
              <a:rPr sz="1400" spc="3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EIRP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60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and</a:t>
            </a:r>
            <a:r>
              <a:rPr sz="1400" spc="3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ellite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ante</a:t>
            </a:r>
            <a:r>
              <a:rPr sz="1400" spc="2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na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has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3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gain of 52 dB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12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G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H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z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. 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what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is the received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power at 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satellite.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marL="12700" marR="5500370" algn="just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Solution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: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0100" y="2447798"/>
            <a:ext cx="2550160" cy="541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0100" y="6986778"/>
            <a:ext cx="4740529" cy="17211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525</Words>
  <Application>Microsoft Office PowerPoint</Application>
  <PresentationFormat>Custom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University of Diyala College of Engineering Department of Communications Engineering</vt:lpstr>
      <vt:lpstr>Lecture #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Amanuel</dc:creator>
  <cp:lastModifiedBy>STOP</cp:lastModifiedBy>
  <cp:revision>1</cp:revision>
  <dcterms:created xsi:type="dcterms:W3CDTF">2018-11-10T00:00:17Z</dcterms:created>
  <dcterms:modified xsi:type="dcterms:W3CDTF">2018-11-09T21:05:48Z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