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6" r:id="rId4"/>
    <p:sldId id="257" r:id="rId5"/>
    <p:sldId id="258" r:id="rId6"/>
    <p:sldId id="259" r:id="rId7"/>
    <p:sldId id="260" r:id="rId8"/>
    <p:sldId id="261" r:id="rId9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25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jp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University of </a:t>
            </a:r>
            <a:r>
              <a:rPr lang="en-US" sz="3600" dirty="0" err="1" smtClean="0"/>
              <a:t>Diyala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College of Engineering</a:t>
            </a:r>
            <a:br>
              <a:rPr lang="en-US" sz="3600" dirty="0" smtClean="0"/>
            </a:br>
            <a:r>
              <a:rPr lang="en-US" sz="3600" dirty="0" smtClean="0"/>
              <a:t>Department of Communications Engineering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Satellite Communications</a:t>
            </a:r>
          </a:p>
          <a:p>
            <a:pPr algn="ctr"/>
            <a:r>
              <a:rPr lang="en-US" sz="3600" dirty="0" smtClean="0"/>
              <a:t>By: </a:t>
            </a:r>
          </a:p>
          <a:p>
            <a:pPr algn="ctr"/>
            <a:r>
              <a:rPr lang="en-US" sz="3600" dirty="0" smtClean="0"/>
              <a:t>Dr. </a:t>
            </a:r>
            <a:r>
              <a:rPr lang="en-US" sz="3600" dirty="0" err="1" smtClean="0"/>
              <a:t>Majidah</a:t>
            </a:r>
            <a:r>
              <a:rPr lang="en-US" sz="3600" dirty="0" smtClean="0"/>
              <a:t> </a:t>
            </a:r>
            <a:r>
              <a:rPr lang="en-US" sz="3600" dirty="0" err="1" smtClean="0"/>
              <a:t>Hameed</a:t>
            </a:r>
            <a:r>
              <a:rPr lang="en-US" sz="3600" dirty="0" smtClean="0"/>
              <a:t> </a:t>
            </a:r>
            <a:r>
              <a:rPr lang="en-US" sz="3600" dirty="0" err="1" smtClean="0"/>
              <a:t>Majeed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34262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606" y="4097425"/>
            <a:ext cx="6999274" cy="1609343"/>
          </a:xfrm>
        </p:spPr>
        <p:txBody>
          <a:bodyPr/>
          <a:lstStyle/>
          <a:p>
            <a:pPr algn="ctr"/>
            <a:r>
              <a:rPr lang="en-US" sz="8000" dirty="0" smtClean="0"/>
              <a:t>Lecture </a:t>
            </a:r>
            <a:r>
              <a:rPr lang="en-US" sz="8000" smtClean="0"/>
              <a:t># 3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64921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0" y="1115375"/>
            <a:ext cx="6256020" cy="43059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600835" marR="1602740" indent="1012190">
              <a:lnSpc>
                <a:spcPct val="143900"/>
              </a:lnSpc>
            </a:pPr>
            <a:r>
              <a:rPr sz="1400" b="1" i="1" spc="-10" dirty="0" smtClean="0">
                <a:latin typeface="Arial"/>
                <a:cs typeface="Arial"/>
              </a:rPr>
              <a:t>Chapter two Communication</a:t>
            </a:r>
            <a:r>
              <a:rPr sz="1400" b="1" i="1" spc="-5" dirty="0" smtClean="0">
                <a:latin typeface="Arial"/>
                <a:cs typeface="Arial"/>
              </a:rPr>
              <a:t> </a:t>
            </a:r>
            <a:r>
              <a:rPr sz="1400" b="1" i="1" spc="-10" dirty="0" smtClean="0">
                <a:latin typeface="Arial"/>
                <a:cs typeface="Arial"/>
              </a:rPr>
              <a:t>satellite </a:t>
            </a:r>
            <a:r>
              <a:rPr sz="1400" b="1" i="1" spc="-5" dirty="0" smtClean="0">
                <a:latin typeface="Arial"/>
                <a:cs typeface="Arial"/>
              </a:rPr>
              <a:t>li</a:t>
            </a:r>
            <a:r>
              <a:rPr sz="1400" b="1" i="1" spc="-20" dirty="0" smtClean="0">
                <a:latin typeface="Arial"/>
                <a:cs typeface="Arial"/>
              </a:rPr>
              <a:t>n</a:t>
            </a:r>
            <a:r>
              <a:rPr sz="1400" b="1" i="1" spc="-10" dirty="0" smtClean="0">
                <a:latin typeface="Arial"/>
                <a:cs typeface="Arial"/>
              </a:rPr>
              <a:t>k</a:t>
            </a:r>
            <a:r>
              <a:rPr sz="1400" b="1" i="1" spc="-5" dirty="0" smtClean="0">
                <a:latin typeface="Arial"/>
                <a:cs typeface="Arial"/>
              </a:rPr>
              <a:t> </a:t>
            </a:r>
            <a:r>
              <a:rPr sz="1400" b="1" i="1" spc="-10" dirty="0" smtClean="0">
                <a:latin typeface="Arial"/>
                <a:cs typeface="Arial"/>
              </a:rPr>
              <a:t>budget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marL="12700" marR="3823970" algn="just">
              <a:lnSpc>
                <a:spcPct val="100000"/>
              </a:lnSpc>
            </a:pPr>
            <a:r>
              <a:rPr sz="1400" b="1" spc="-10" dirty="0" smtClean="0">
                <a:latin typeface="Arial"/>
                <a:cs typeface="Arial"/>
              </a:rPr>
              <a:t>Note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add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ad</a:t>
            </a:r>
            <a:r>
              <a:rPr sz="1400" b="1" spc="-15" dirty="0" smtClean="0">
                <a:latin typeface="Arial"/>
                <a:cs typeface="Arial"/>
              </a:rPr>
              <a:t>d</a:t>
            </a:r>
            <a:r>
              <a:rPr sz="1400" b="1" spc="-10" dirty="0" smtClean="0">
                <a:latin typeface="Arial"/>
                <a:cs typeface="Arial"/>
              </a:rPr>
              <a:t>itional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sections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12700" marR="4909820" algn="just">
              <a:lnSpc>
                <a:spcPct val="100000"/>
              </a:lnSpc>
            </a:pPr>
            <a:r>
              <a:rPr sz="1400" b="1" i="1" spc="-10" dirty="0" smtClean="0">
                <a:latin typeface="Arial"/>
                <a:cs typeface="Arial"/>
              </a:rPr>
              <a:t>2.1</a:t>
            </a:r>
            <a:r>
              <a:rPr sz="1400" b="1" i="1" spc="5" dirty="0" smtClean="0">
                <a:latin typeface="Arial"/>
                <a:cs typeface="Arial"/>
              </a:rPr>
              <a:t> </a:t>
            </a:r>
            <a:r>
              <a:rPr sz="1400" b="1" i="1" spc="-10" dirty="0" smtClean="0">
                <a:latin typeface="Arial"/>
                <a:cs typeface="Arial"/>
              </a:rPr>
              <a:t>Introduction</a:t>
            </a:r>
            <a:endParaRPr sz="1400">
              <a:latin typeface="Arial"/>
              <a:cs typeface="Arial"/>
            </a:endParaRPr>
          </a:p>
          <a:p>
            <a:pPr marL="12700" marR="12700" algn="just">
              <a:lnSpc>
                <a:spcPct val="143700"/>
              </a:lnSpc>
            </a:pP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114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first</a:t>
            </a:r>
            <a:r>
              <a:rPr sz="1400" spc="10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step</a:t>
            </a:r>
            <a:r>
              <a:rPr sz="1400" spc="114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</a:t>
            </a:r>
            <a:r>
              <a:rPr sz="1400" spc="13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desi</a:t>
            </a:r>
            <a:r>
              <a:rPr sz="1400" spc="-5" dirty="0" smtClean="0">
                <a:latin typeface="Arial"/>
                <a:cs typeface="Arial"/>
              </a:rPr>
              <a:t>g</a:t>
            </a:r>
            <a:r>
              <a:rPr sz="1400" spc="-10" dirty="0" smtClean="0">
                <a:latin typeface="Arial"/>
                <a:cs typeface="Arial"/>
              </a:rPr>
              <a:t>ning</a:t>
            </a:r>
            <a:r>
              <a:rPr sz="1400" spc="1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</a:t>
            </a:r>
            <a:r>
              <a:rPr sz="1400" spc="114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satell</a:t>
            </a:r>
            <a:r>
              <a:rPr sz="1400" spc="-5" dirty="0" smtClean="0">
                <a:latin typeface="Arial"/>
                <a:cs typeface="Arial"/>
              </a:rPr>
              <a:t>ite</a:t>
            </a:r>
            <a:r>
              <a:rPr sz="1400" spc="1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network</a:t>
            </a:r>
            <a:r>
              <a:rPr sz="1400" spc="125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is</a:t>
            </a:r>
            <a:r>
              <a:rPr sz="1400" spc="114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performance</a:t>
            </a:r>
            <a:r>
              <a:rPr sz="1400" spc="114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of</a:t>
            </a:r>
            <a:r>
              <a:rPr sz="1400" spc="1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</a:t>
            </a:r>
            <a:r>
              <a:rPr sz="1400" spc="125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satelli</a:t>
            </a:r>
            <a:r>
              <a:rPr sz="1400" spc="-15" dirty="0" smtClean="0">
                <a:latin typeface="Arial"/>
                <a:cs typeface="Arial"/>
              </a:rPr>
              <a:t>t</a:t>
            </a:r>
            <a:r>
              <a:rPr sz="1400" spc="-10" dirty="0" smtClean="0">
                <a:latin typeface="Arial"/>
                <a:cs typeface="Arial"/>
              </a:rPr>
              <a:t>e</a:t>
            </a:r>
            <a:r>
              <a:rPr sz="1400" spc="114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link budget </a:t>
            </a:r>
            <a:r>
              <a:rPr sz="1400" spc="-18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anal</a:t>
            </a:r>
            <a:r>
              <a:rPr sz="1400" spc="-5" dirty="0" smtClean="0">
                <a:latin typeface="Arial"/>
                <a:cs typeface="Arial"/>
              </a:rPr>
              <a:t>ysis.  </a:t>
            </a:r>
            <a:r>
              <a:rPr sz="1400" spc="3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 </a:t>
            </a:r>
            <a:r>
              <a:rPr sz="1400" spc="-17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link </a:t>
            </a:r>
            <a:r>
              <a:rPr sz="1400" spc="-18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budget </a:t>
            </a:r>
            <a:r>
              <a:rPr sz="1400" spc="-170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will </a:t>
            </a:r>
            <a:r>
              <a:rPr sz="1400" spc="-17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deter</a:t>
            </a:r>
            <a:r>
              <a:rPr sz="1400" spc="-25" dirty="0" smtClean="0">
                <a:latin typeface="Arial"/>
                <a:cs typeface="Arial"/>
              </a:rPr>
              <a:t>m</a:t>
            </a:r>
            <a:r>
              <a:rPr sz="1400" spc="-10" dirty="0" smtClean="0">
                <a:latin typeface="Arial"/>
                <a:cs typeface="Arial"/>
              </a:rPr>
              <a:t>ine </a:t>
            </a:r>
            <a:r>
              <a:rPr sz="1400" spc="-17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what </a:t>
            </a:r>
            <a:r>
              <a:rPr sz="1400" spc="-18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size </a:t>
            </a:r>
            <a:r>
              <a:rPr sz="1400" spc="-18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antennae </a:t>
            </a:r>
            <a:r>
              <a:rPr sz="1400" spc="-17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to </a:t>
            </a:r>
            <a:r>
              <a:rPr sz="1400" spc="-15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use, power amplifier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requir</a:t>
            </a:r>
            <a:r>
              <a:rPr sz="1400" spc="-5" dirty="0" smtClean="0">
                <a:latin typeface="Arial"/>
                <a:cs typeface="Arial"/>
              </a:rPr>
              <a:t>e</a:t>
            </a:r>
            <a:r>
              <a:rPr sz="1400" spc="-10" dirty="0" smtClean="0">
                <a:latin typeface="Arial"/>
                <a:cs typeface="Arial"/>
              </a:rPr>
              <a:t>ments, link availability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and</a:t>
            </a:r>
            <a:r>
              <a:rPr sz="1400" spc="-5" dirty="0" smtClean="0">
                <a:latin typeface="Arial"/>
                <a:cs typeface="Arial"/>
              </a:rPr>
              <a:t> bit </a:t>
            </a:r>
            <a:r>
              <a:rPr sz="1400" spc="-10" dirty="0" smtClean="0">
                <a:latin typeface="Arial"/>
                <a:cs typeface="Arial"/>
              </a:rPr>
              <a:t>error rate  </a:t>
            </a:r>
            <a:r>
              <a:rPr sz="1400" spc="2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(BER).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2"/>
              </a:spcBef>
            </a:pPr>
            <a:endParaRPr sz="700"/>
          </a:p>
          <a:p>
            <a:pPr marL="62230" marR="4308475" algn="just">
              <a:lnSpc>
                <a:spcPct val="100000"/>
              </a:lnSpc>
            </a:pPr>
            <a:r>
              <a:rPr sz="1400" b="1" i="1" spc="-10" dirty="0" smtClean="0">
                <a:solidFill>
                  <a:srgbClr val="363638"/>
                </a:solidFill>
                <a:latin typeface="Arial"/>
                <a:cs typeface="Arial"/>
              </a:rPr>
              <a:t>What is</a:t>
            </a:r>
            <a:r>
              <a:rPr sz="1400" b="1" i="1" spc="-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b="1" i="1" spc="-10" dirty="0" smtClean="0">
                <a:solidFill>
                  <a:srgbClr val="363638"/>
                </a:solidFill>
                <a:latin typeface="Arial"/>
                <a:cs typeface="Arial"/>
              </a:rPr>
              <a:t>a</a:t>
            </a:r>
            <a:r>
              <a:rPr sz="1400" b="1" i="1" spc="-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b="1" i="1" spc="-10" dirty="0" smtClean="0">
                <a:solidFill>
                  <a:srgbClr val="363638"/>
                </a:solidFill>
                <a:latin typeface="Arial"/>
                <a:cs typeface="Arial"/>
              </a:rPr>
              <a:t>link</a:t>
            </a:r>
            <a:r>
              <a:rPr sz="1400" b="1" i="1" spc="-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b="1" i="1" spc="-10" dirty="0" smtClean="0">
                <a:solidFill>
                  <a:srgbClr val="363638"/>
                </a:solidFill>
                <a:latin typeface="Arial"/>
                <a:cs typeface="Arial"/>
              </a:rPr>
              <a:t>bud</a:t>
            </a:r>
            <a:r>
              <a:rPr sz="1400" b="1" i="1" spc="-20" dirty="0" smtClean="0">
                <a:solidFill>
                  <a:srgbClr val="363638"/>
                </a:solidFill>
                <a:latin typeface="Arial"/>
                <a:cs typeface="Arial"/>
              </a:rPr>
              <a:t>g</a:t>
            </a:r>
            <a:r>
              <a:rPr sz="1400" b="1" i="1" spc="-10" dirty="0" smtClean="0">
                <a:solidFill>
                  <a:srgbClr val="363638"/>
                </a:solidFill>
                <a:latin typeface="Arial"/>
                <a:cs typeface="Arial"/>
              </a:rPr>
              <a:t>et?</a:t>
            </a:r>
            <a:endParaRPr sz="1400">
              <a:latin typeface="Arial"/>
              <a:cs typeface="Arial"/>
            </a:endParaRPr>
          </a:p>
          <a:p>
            <a:pPr marL="12700" marR="12700" algn="just">
              <a:lnSpc>
                <a:spcPct val="143700"/>
              </a:lnSpc>
            </a:pP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Simply </a:t>
            </a:r>
            <a:r>
              <a:rPr sz="1400" spc="-18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put, </a:t>
            </a:r>
            <a:r>
              <a:rPr sz="1400" spc="-18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a </a:t>
            </a:r>
            <a:r>
              <a:rPr sz="1400" spc="-18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link </a:t>
            </a:r>
            <a:r>
              <a:rPr sz="1400" spc="-19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budget </a:t>
            </a:r>
            <a:r>
              <a:rPr sz="1400" spc="-18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is </a:t>
            </a:r>
            <a:r>
              <a:rPr sz="1400" spc="-18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the </a:t>
            </a:r>
            <a:r>
              <a:rPr sz="1400" spc="-18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sum </a:t>
            </a:r>
            <a:r>
              <a:rPr sz="1400" spc="-19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and </a:t>
            </a:r>
            <a:r>
              <a:rPr sz="1400" spc="-18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total </a:t>
            </a:r>
            <a:r>
              <a:rPr sz="1400" spc="-18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of </a:t>
            </a:r>
            <a:r>
              <a:rPr sz="1400" spc="-18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all </a:t>
            </a:r>
            <a:r>
              <a:rPr sz="1400" spc="-19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gains </a:t>
            </a:r>
            <a:r>
              <a:rPr sz="1400" spc="-18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a</a:t>
            </a:r>
            <a:r>
              <a:rPr sz="1400" spc="-20" dirty="0" smtClean="0">
                <a:solidFill>
                  <a:srgbClr val="363638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d </a:t>
            </a:r>
            <a:r>
              <a:rPr sz="1400" spc="-18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losses </a:t>
            </a:r>
            <a:r>
              <a:rPr sz="1400" spc="-19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in </a:t>
            </a:r>
            <a:r>
              <a:rPr sz="1400" spc="-18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the radio </a:t>
            </a:r>
            <a:r>
              <a:rPr sz="1400" spc="-13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connection </a:t>
            </a:r>
            <a:r>
              <a:rPr sz="1400" spc="-1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between </a:t>
            </a:r>
            <a:r>
              <a:rPr sz="1400" spc="-1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two </a:t>
            </a:r>
            <a:r>
              <a:rPr sz="1400" spc="-1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parties </a:t>
            </a:r>
            <a:r>
              <a:rPr sz="1400" spc="-13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fro</a:t>
            </a:r>
            <a:r>
              <a:rPr sz="1400" spc="-15" dirty="0" smtClean="0">
                <a:solidFill>
                  <a:srgbClr val="363638"/>
                </a:solidFill>
                <a:latin typeface="Arial"/>
                <a:cs typeface="Arial"/>
              </a:rPr>
              <a:t>m </a:t>
            </a:r>
            <a:r>
              <a:rPr sz="1400" spc="-13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end </a:t>
            </a:r>
            <a:r>
              <a:rPr sz="1400" spc="-1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to </a:t>
            </a:r>
            <a:r>
              <a:rPr sz="1400" spc="-13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end, </a:t>
            </a:r>
            <a:r>
              <a:rPr sz="1400" spc="-1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including </a:t>
            </a:r>
            <a:r>
              <a:rPr sz="1400" spc="-9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antenna's, fe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d</a:t>
            </a:r>
            <a:r>
              <a:rPr sz="1400" spc="1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lines</a:t>
            </a:r>
            <a:r>
              <a:rPr sz="1400" spc="1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and</a:t>
            </a:r>
            <a:r>
              <a:rPr sz="1400" spc="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the</a:t>
            </a:r>
            <a:r>
              <a:rPr sz="1400" spc="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path</a:t>
            </a:r>
            <a:r>
              <a:rPr sz="1400" spc="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between</a:t>
            </a:r>
            <a:r>
              <a:rPr sz="1400" spc="1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the</a:t>
            </a:r>
            <a:r>
              <a:rPr sz="1400" spc="1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antenna's, but</a:t>
            </a:r>
            <a:r>
              <a:rPr sz="1400" spc="1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also</a:t>
            </a:r>
            <a:r>
              <a:rPr sz="1400" spc="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the</a:t>
            </a:r>
            <a:r>
              <a:rPr sz="1400" spc="1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rele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v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ant</a:t>
            </a:r>
            <a:r>
              <a:rPr sz="1400" spc="1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portions</a:t>
            </a:r>
            <a:r>
              <a:rPr sz="1400" spc="1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of the</a:t>
            </a:r>
            <a:r>
              <a:rPr sz="1400" spc="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transmitter and the receiver,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as well as</a:t>
            </a:r>
            <a:r>
              <a:rPr sz="1400" spc="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25" dirty="0" smtClean="0">
                <a:solidFill>
                  <a:srgbClr val="363638"/>
                </a:solidFill>
                <a:latin typeface="Arial"/>
                <a:cs typeface="Arial"/>
              </a:rPr>
              <a:t>m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iscellaneous gains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and losses.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40"/>
              </a:spcBef>
            </a:pPr>
            <a:endParaRPr sz="700"/>
          </a:p>
          <a:p>
            <a:pPr marL="12700" marR="2327910" algn="just">
              <a:lnSpc>
                <a:spcPct val="1000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link consists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of three parts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as shown in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fig. </a:t>
            </a:r>
            <a:r>
              <a:rPr sz="1400" spc="15" dirty="0" smtClean="0">
                <a:solidFill>
                  <a:srgbClr val="221F1F"/>
                </a:solidFill>
                <a:latin typeface="Arial"/>
                <a:cs typeface="Arial"/>
              </a:rPr>
              <a:t>(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2.1)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400" y="6284407"/>
            <a:ext cx="5025390" cy="6235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53110" marR="12700" indent="-741045">
              <a:lnSpc>
                <a:spcPct val="143600"/>
              </a:lnSpc>
            </a:pP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For a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line-of-sight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radio 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link, 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the</a:t>
            </a:r>
            <a:r>
              <a:rPr sz="1400" spc="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link budget </a:t>
            </a:r>
            <a:r>
              <a:rPr sz="1400" spc="-15" dirty="0" smtClean="0">
                <a:solidFill>
                  <a:srgbClr val="363638"/>
                </a:solidFill>
                <a:latin typeface="Arial"/>
                <a:cs typeface="Arial"/>
              </a:rPr>
              <a:t>m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ight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look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 l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ike this: Prx =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Ptx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+ Gtx</a:t>
            </a:r>
            <a:r>
              <a:rPr sz="1400" spc="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-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Ltx 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-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Lfs 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-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Lm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+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Grx 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-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Lrx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0100" y="5514594"/>
            <a:ext cx="2764790" cy="7713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0" y="7319264"/>
            <a:ext cx="6250940" cy="14516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044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Fig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2.1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Configuration of link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14"/>
              </a:spcBef>
            </a:pPr>
            <a:endParaRPr sz="1400"/>
          </a:p>
          <a:p>
            <a:pPr marL="12700" marR="12700" algn="just">
              <a:lnSpc>
                <a:spcPct val="143800"/>
              </a:lnSpc>
            </a:pP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In</a:t>
            </a:r>
            <a:r>
              <a:rPr sz="1400" spc="114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order</a:t>
            </a:r>
            <a:r>
              <a:rPr sz="1400" spc="114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to</a:t>
            </a:r>
            <a:r>
              <a:rPr sz="1400" spc="114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add</a:t>
            </a:r>
            <a:r>
              <a:rPr sz="1400" spc="114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all</a:t>
            </a:r>
            <a:r>
              <a:rPr sz="1400" spc="10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th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se</a:t>
            </a:r>
            <a:r>
              <a:rPr sz="1400" spc="114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factors,</a:t>
            </a:r>
            <a:r>
              <a:rPr sz="1400" spc="114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all</a:t>
            </a:r>
            <a:r>
              <a:rPr sz="1400" spc="11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power</a:t>
            </a:r>
            <a:r>
              <a:rPr sz="1400" spc="114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levels</a:t>
            </a:r>
            <a:r>
              <a:rPr sz="1400" spc="114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must</a:t>
            </a:r>
            <a:r>
              <a:rPr sz="1400" spc="11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be</a:t>
            </a:r>
            <a:r>
              <a:rPr sz="1400" spc="11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specified</a:t>
            </a:r>
            <a:r>
              <a:rPr sz="1400" spc="114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in</a:t>
            </a:r>
            <a:r>
              <a:rPr sz="1400" spc="114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dBm</a:t>
            </a:r>
            <a:r>
              <a:rPr sz="1400" spc="11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or dBW. </a:t>
            </a:r>
            <a:r>
              <a:rPr sz="1400" spc="-1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F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or </a:t>
            </a:r>
            <a:r>
              <a:rPr sz="1400" spc="-1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example, </a:t>
            </a:r>
            <a:r>
              <a:rPr sz="1400" spc="-1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if </a:t>
            </a:r>
            <a:r>
              <a:rPr sz="1400" spc="-1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the </a:t>
            </a:r>
            <a:r>
              <a:rPr sz="1400" spc="-13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tra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nsmitter </a:t>
            </a:r>
            <a:r>
              <a:rPr sz="1400" spc="-1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puts </a:t>
            </a:r>
            <a:r>
              <a:rPr sz="1400" spc="-1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out </a:t>
            </a:r>
            <a:r>
              <a:rPr sz="1400" spc="-13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10 </a:t>
            </a:r>
            <a:r>
              <a:rPr sz="1400" spc="-1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Watts </a:t>
            </a:r>
            <a:r>
              <a:rPr sz="1400" spc="-1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(or </a:t>
            </a:r>
            <a:r>
              <a:rPr sz="1400" spc="-1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1</a:t>
            </a:r>
            <a:r>
              <a:rPr sz="1400" spc="-20" dirty="0" smtClean="0">
                <a:solidFill>
                  <a:srgbClr val="363638"/>
                </a:solidFill>
                <a:latin typeface="Arial"/>
                <a:cs typeface="Arial"/>
              </a:rPr>
              <a:t>0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,0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0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0 </a:t>
            </a:r>
            <a:r>
              <a:rPr sz="1400" spc="-1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mW) </a:t>
            </a:r>
            <a:r>
              <a:rPr sz="1400" spc="-1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its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 power</a:t>
            </a:r>
            <a:r>
              <a:rPr sz="1400" spc="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is</a:t>
            </a:r>
            <a:r>
              <a:rPr sz="1400" spc="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10,0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0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0</a:t>
            </a:r>
            <a:r>
              <a:rPr sz="1400" spc="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times</a:t>
            </a:r>
            <a:r>
              <a:rPr sz="1400" spc="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the</a:t>
            </a:r>
            <a:r>
              <a:rPr sz="1400" spc="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refe</a:t>
            </a:r>
            <a:r>
              <a:rPr sz="1400" spc="0" dirty="0" smtClean="0">
                <a:solidFill>
                  <a:srgbClr val="363638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ence</a:t>
            </a:r>
            <a:r>
              <a:rPr sz="1400" spc="2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power</a:t>
            </a:r>
            <a:r>
              <a:rPr sz="1400" spc="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of</a:t>
            </a:r>
            <a:r>
              <a:rPr sz="1400" spc="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1</a:t>
            </a:r>
            <a:r>
              <a:rPr sz="1400" spc="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mW.</a:t>
            </a:r>
            <a:r>
              <a:rPr sz="1400" spc="30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Since</a:t>
            </a:r>
            <a:r>
              <a:rPr sz="1400" spc="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10,000</a:t>
            </a:r>
            <a:r>
              <a:rPr sz="1400" spc="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is</a:t>
            </a:r>
            <a:r>
              <a:rPr sz="1400" spc="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ten</a:t>
            </a:r>
            <a:r>
              <a:rPr sz="1400" spc="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to</a:t>
            </a:r>
            <a:r>
              <a:rPr sz="1400" spc="2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the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0100" y="914400"/>
            <a:ext cx="6029959" cy="2371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00100" y="3694990"/>
            <a:ext cx="5730625" cy="35327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7400" y="8852661"/>
            <a:ext cx="5340985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fo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u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rth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po</a:t>
            </a:r>
            <a:r>
              <a:rPr sz="1400" spc="-15" dirty="0" smtClean="0">
                <a:solidFill>
                  <a:srgbClr val="363638"/>
                </a:solidFill>
                <a:latin typeface="Arial"/>
                <a:cs typeface="Arial"/>
              </a:rPr>
              <a:t>w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er,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 this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gives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us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a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transmitter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power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 of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40dBm.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63638"/>
                </a:solidFill>
                <a:latin typeface="Arial"/>
                <a:cs typeface="Arial"/>
              </a:rPr>
              <a:t>To</a:t>
            </a:r>
            <a:r>
              <a:rPr sz="1400" spc="-5" dirty="0" smtClean="0">
                <a:solidFill>
                  <a:srgbClr val="363638"/>
                </a:solidFill>
                <a:latin typeface="Arial"/>
                <a:cs typeface="Arial"/>
              </a:rPr>
              <a:t> clarify: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99435" y="7936865"/>
            <a:ext cx="1381760" cy="7727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0100" y="3753865"/>
            <a:ext cx="274319" cy="1981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00100" y="4060190"/>
            <a:ext cx="274319" cy="1981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0100" y="4366514"/>
            <a:ext cx="274319" cy="1981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00100" y="4673600"/>
            <a:ext cx="274319" cy="1981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0100" y="4979923"/>
            <a:ext cx="274319" cy="1981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00100" y="5287264"/>
            <a:ext cx="274319" cy="1981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0100" y="5593588"/>
            <a:ext cx="274319" cy="1981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00100" y="5900673"/>
            <a:ext cx="274319" cy="1981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00100" y="6206997"/>
            <a:ext cx="274319" cy="1981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00100" y="6514083"/>
            <a:ext cx="274319" cy="1981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87400" y="3428238"/>
            <a:ext cx="6254750" cy="43389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i="1" spc="-10" dirty="0" smtClean="0">
                <a:latin typeface="Arial"/>
                <a:cs typeface="Arial"/>
              </a:rPr>
              <a:t>2.2</a:t>
            </a:r>
            <a:r>
              <a:rPr sz="1400" b="1" i="1" spc="5" dirty="0" smtClean="0">
                <a:latin typeface="Arial"/>
                <a:cs typeface="Arial"/>
              </a:rPr>
              <a:t> </a:t>
            </a:r>
            <a:r>
              <a:rPr sz="1400" b="1" i="1" spc="-30" dirty="0" smtClean="0">
                <a:latin typeface="Arial"/>
                <a:cs typeface="Arial"/>
              </a:rPr>
              <a:t>M</a:t>
            </a:r>
            <a:r>
              <a:rPr sz="1400" b="1" i="1" spc="-10" dirty="0" smtClean="0">
                <a:latin typeface="Arial"/>
                <a:cs typeface="Arial"/>
              </a:rPr>
              <a:t>ain</a:t>
            </a:r>
            <a:r>
              <a:rPr sz="1400" b="1" i="1" spc="-5" dirty="0" smtClean="0">
                <a:latin typeface="Arial"/>
                <a:cs typeface="Arial"/>
              </a:rPr>
              <a:t> </a:t>
            </a:r>
            <a:r>
              <a:rPr sz="1400" b="1" i="1" spc="-10" dirty="0" smtClean="0">
                <a:latin typeface="Arial"/>
                <a:cs typeface="Arial"/>
              </a:rPr>
              <a:t>Link Pa</a:t>
            </a:r>
            <a:r>
              <a:rPr sz="1400" b="1" i="1" spc="-5" dirty="0" smtClean="0">
                <a:latin typeface="Arial"/>
                <a:cs typeface="Arial"/>
              </a:rPr>
              <a:t>r</a:t>
            </a:r>
            <a:r>
              <a:rPr sz="1400" b="1" i="1" spc="-10" dirty="0" smtClean="0">
                <a:latin typeface="Arial"/>
                <a:cs typeface="Arial"/>
              </a:rPr>
              <a:t>ameters</a:t>
            </a:r>
            <a:endParaRPr sz="1400">
              <a:latin typeface="Arial"/>
              <a:cs typeface="Arial"/>
            </a:endParaRPr>
          </a:p>
          <a:p>
            <a:pPr marL="195580" marR="5011420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latin typeface="Arial"/>
                <a:cs typeface="Arial"/>
              </a:rPr>
              <a:t>Antenna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gain EIRP</a:t>
            </a:r>
            <a:endParaRPr sz="1400">
              <a:latin typeface="Arial"/>
              <a:cs typeface="Arial"/>
            </a:endParaRPr>
          </a:p>
          <a:p>
            <a:pPr marL="195580" marR="3825875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latin typeface="Arial"/>
                <a:cs typeface="Arial"/>
              </a:rPr>
              <a:t>Free spa</a:t>
            </a:r>
            <a:r>
              <a:rPr sz="1400" spc="-5" dirty="0" smtClean="0">
                <a:latin typeface="Arial"/>
                <a:cs typeface="Arial"/>
              </a:rPr>
              <a:t>c</a:t>
            </a:r>
            <a:r>
              <a:rPr sz="1400" spc="-10" dirty="0" smtClean="0">
                <a:latin typeface="Arial"/>
                <a:cs typeface="Arial"/>
              </a:rPr>
              <a:t>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loss Atmos</a:t>
            </a:r>
            <a:r>
              <a:rPr sz="1400" spc="-5" dirty="0" smtClean="0">
                <a:latin typeface="Arial"/>
                <a:cs typeface="Arial"/>
              </a:rPr>
              <a:t>p</a:t>
            </a:r>
            <a:r>
              <a:rPr sz="1400" spc="-10" dirty="0" smtClean="0">
                <a:latin typeface="Arial"/>
                <a:cs typeface="Arial"/>
              </a:rPr>
              <a:t>heric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absorption loss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9558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Receiver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power density</a:t>
            </a:r>
            <a:endParaRPr sz="1400">
              <a:latin typeface="Arial"/>
              <a:cs typeface="Arial"/>
            </a:endParaRPr>
          </a:p>
          <a:p>
            <a:pPr marL="195580" marR="4596765">
              <a:lnSpc>
                <a:spcPct val="143800"/>
              </a:lnSpc>
              <a:spcBef>
                <a:spcPts val="5"/>
              </a:spcBef>
            </a:pPr>
            <a:r>
              <a:rPr sz="1400" spc="-10" dirty="0" smtClean="0">
                <a:latin typeface="Arial"/>
                <a:cs typeface="Arial"/>
              </a:rPr>
              <a:t>Antenna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 Noise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temperature Noise</a:t>
            </a:r>
            <a:r>
              <a:rPr sz="1400" spc="-5" dirty="0" smtClean="0">
                <a:latin typeface="Arial"/>
                <a:cs typeface="Arial"/>
              </a:rPr>
              <a:t> f</a:t>
            </a:r>
            <a:r>
              <a:rPr sz="1400" spc="-10" dirty="0" smtClean="0">
                <a:latin typeface="Arial"/>
                <a:cs typeface="Arial"/>
              </a:rPr>
              <a:t>igure</a:t>
            </a:r>
            <a:endParaRPr sz="1400">
              <a:latin typeface="Arial"/>
              <a:cs typeface="Arial"/>
            </a:endParaRPr>
          </a:p>
          <a:p>
            <a:pPr marL="195580" marR="3312160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latin typeface="Arial"/>
                <a:cs typeface="Arial"/>
              </a:rPr>
              <a:t>Equivalent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input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noise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temperature G/T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0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Arial"/>
                <a:cs typeface="Arial"/>
              </a:rPr>
              <a:t>2.3 Antenna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gain</a:t>
            </a:r>
            <a:endParaRPr sz="1400">
              <a:latin typeface="Arial"/>
              <a:cs typeface="Arial"/>
            </a:endParaRPr>
          </a:p>
          <a:p>
            <a:pPr marL="12700" marR="12700" indent="49530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latin typeface="Arial"/>
                <a:cs typeface="Arial"/>
              </a:rPr>
              <a:t>Is</a:t>
            </a:r>
            <a:r>
              <a:rPr sz="1400" spc="15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150" dirty="0" smtClean="0">
                <a:latin typeface="Arial"/>
                <a:cs typeface="Arial"/>
              </a:rPr>
              <a:t> </a:t>
            </a:r>
            <a:r>
              <a:rPr sz="1400" spc="-25" dirty="0" smtClean="0">
                <a:latin typeface="Arial"/>
                <a:cs typeface="Arial"/>
              </a:rPr>
              <a:t>m</a:t>
            </a:r>
            <a:r>
              <a:rPr sz="1400" spc="-10" dirty="0" smtClean="0">
                <a:latin typeface="Arial"/>
                <a:cs typeface="Arial"/>
              </a:rPr>
              <a:t>ost</a:t>
            </a:r>
            <a:r>
              <a:rPr sz="1400" spc="15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imp</a:t>
            </a:r>
            <a:r>
              <a:rPr sz="1400" spc="-5" dirty="0" smtClean="0">
                <a:latin typeface="Arial"/>
                <a:cs typeface="Arial"/>
              </a:rPr>
              <a:t>o</a:t>
            </a:r>
            <a:r>
              <a:rPr sz="1400" spc="-10" dirty="0" smtClean="0">
                <a:latin typeface="Arial"/>
                <a:cs typeface="Arial"/>
              </a:rPr>
              <a:t>rtant</a:t>
            </a:r>
            <a:r>
              <a:rPr sz="1400" spc="15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antenna</a:t>
            </a:r>
            <a:r>
              <a:rPr sz="1400" spc="16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characte</a:t>
            </a:r>
            <a:r>
              <a:rPr sz="1400" spc="0" dirty="0" smtClean="0">
                <a:latin typeface="Arial"/>
                <a:cs typeface="Arial"/>
              </a:rPr>
              <a:t>r</a:t>
            </a:r>
            <a:r>
              <a:rPr sz="1400" spc="-10" dirty="0" smtClean="0">
                <a:latin typeface="Arial"/>
                <a:cs typeface="Arial"/>
              </a:rPr>
              <a:t>istic</a:t>
            </a:r>
            <a:r>
              <a:rPr sz="1400" spc="14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</a:t>
            </a:r>
            <a:r>
              <a:rPr sz="1400" spc="15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link</a:t>
            </a:r>
            <a:r>
              <a:rPr sz="1400" spc="16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calculations?</a:t>
            </a:r>
            <a:r>
              <a:rPr sz="1400" spc="15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15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gain</a:t>
            </a:r>
            <a:r>
              <a:rPr sz="1400" spc="15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of parabolic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ante</a:t>
            </a:r>
            <a:r>
              <a:rPr sz="1400" spc="-5" dirty="0" smtClean="0">
                <a:latin typeface="Arial"/>
                <a:cs typeface="Arial"/>
              </a:rPr>
              <a:t>n</a:t>
            </a:r>
            <a:r>
              <a:rPr sz="1400" spc="-10" dirty="0" smtClean="0">
                <a:latin typeface="Arial"/>
                <a:cs typeface="Arial"/>
              </a:rPr>
              <a:t>nas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that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are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often used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 satellite com</a:t>
            </a:r>
            <a:r>
              <a:rPr sz="1400" spc="-25" dirty="0" smtClean="0">
                <a:latin typeface="Arial"/>
                <a:cs typeface="Arial"/>
              </a:rPr>
              <a:t>m</a:t>
            </a:r>
            <a:r>
              <a:rPr sz="1400" spc="-10" dirty="0" smtClean="0">
                <a:latin typeface="Arial"/>
                <a:cs typeface="Arial"/>
              </a:rPr>
              <a:t>unications</a:t>
            </a:r>
            <a:r>
              <a:rPr sz="1400" spc="-5" dirty="0" smtClean="0">
                <a:latin typeface="Arial"/>
                <a:cs typeface="Arial"/>
              </a:rPr>
              <a:t> is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657475" y="914400"/>
            <a:ext cx="2514346" cy="18002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87400" y="8896095"/>
            <a:ext cx="622300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whe</a:t>
            </a:r>
            <a:r>
              <a:rPr sz="1400" spc="0" dirty="0" smtClean="0">
                <a:latin typeface="Arial"/>
                <a:cs typeface="Arial"/>
              </a:rPr>
              <a:t>r</a:t>
            </a:r>
            <a:r>
              <a:rPr sz="1400" spc="-10" dirty="0" smtClean="0">
                <a:latin typeface="Arial"/>
                <a:cs typeface="Arial"/>
              </a:rPr>
              <a:t>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η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is </a:t>
            </a:r>
            <a:r>
              <a:rPr sz="1400" spc="-10" dirty="0" smtClean="0">
                <a:latin typeface="Arial"/>
                <a:cs typeface="Arial"/>
              </a:rPr>
              <a:t>a</a:t>
            </a:r>
            <a:r>
              <a:rPr sz="1400" spc="-5" dirty="0" smtClean="0">
                <a:latin typeface="Arial"/>
                <a:cs typeface="Arial"/>
              </a:rPr>
              <a:t>p</a:t>
            </a:r>
            <a:r>
              <a:rPr sz="1400" spc="-10" dirty="0" smtClean="0">
                <a:latin typeface="Arial"/>
                <a:cs typeface="Arial"/>
              </a:rPr>
              <a:t>erture</a:t>
            </a:r>
            <a:r>
              <a:rPr sz="1400" spc="-5" dirty="0" smtClean="0">
                <a:latin typeface="Arial"/>
                <a:cs typeface="Arial"/>
              </a:rPr>
              <a:t> e</a:t>
            </a:r>
            <a:r>
              <a:rPr sz="1400" spc="-10" dirty="0" smtClean="0">
                <a:latin typeface="Arial"/>
                <a:cs typeface="Arial"/>
              </a:rPr>
              <a:t>fficiency (5</a:t>
            </a:r>
            <a:r>
              <a:rPr sz="1400" spc="0" dirty="0" smtClean="0">
                <a:latin typeface="Arial"/>
                <a:cs typeface="Arial"/>
              </a:rPr>
              <a:t>0</a:t>
            </a:r>
            <a:r>
              <a:rPr sz="1400" spc="-10" dirty="0" smtClean="0">
                <a:latin typeface="Arial"/>
                <a:cs typeface="Arial"/>
              </a:rPr>
              <a:t>-7</a:t>
            </a:r>
            <a:r>
              <a:rPr sz="1400" spc="-15" dirty="0" smtClean="0">
                <a:latin typeface="Arial"/>
                <a:cs typeface="Arial"/>
              </a:rPr>
              <a:t>0</a:t>
            </a:r>
            <a:r>
              <a:rPr sz="1400" spc="-10" dirty="0" smtClean="0">
                <a:latin typeface="Arial"/>
                <a:cs typeface="Arial"/>
              </a:rPr>
              <a:t>%),D</a:t>
            </a:r>
            <a:r>
              <a:rPr sz="1400" spc="-5" dirty="0" smtClean="0">
                <a:latin typeface="Arial"/>
                <a:cs typeface="Arial"/>
              </a:rPr>
              <a:t> is </a:t>
            </a:r>
            <a:r>
              <a:rPr sz="1400" spc="-10" dirty="0" smtClean="0">
                <a:latin typeface="Arial"/>
                <a:cs typeface="Arial"/>
              </a:rPr>
              <a:t>antenna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diameter,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λ</a:t>
            </a:r>
            <a:r>
              <a:rPr sz="1400" spc="-5" dirty="0" smtClean="0">
                <a:latin typeface="Arial"/>
                <a:cs typeface="Arial"/>
              </a:rPr>
              <a:t> is</a:t>
            </a:r>
            <a:r>
              <a:rPr sz="1400" spc="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wavelen</a:t>
            </a:r>
            <a:r>
              <a:rPr sz="1400" spc="-5" dirty="0" smtClean="0">
                <a:latin typeface="Arial"/>
                <a:cs typeface="Arial"/>
              </a:rPr>
              <a:t>g</a:t>
            </a:r>
            <a:r>
              <a:rPr sz="1400" spc="-10" dirty="0" smtClean="0">
                <a:latin typeface="Arial"/>
                <a:cs typeface="Arial"/>
              </a:rPr>
              <a:t>th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0100" y="1534667"/>
            <a:ext cx="274319" cy="1981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0100" y="1841245"/>
            <a:ext cx="278892" cy="1981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00100" y="2454655"/>
            <a:ext cx="283463" cy="1981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0100" y="3988561"/>
            <a:ext cx="274319" cy="1981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87400" y="1209040"/>
            <a:ext cx="6256020" cy="50272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408305" algn="l"/>
              </a:tabLst>
            </a:pPr>
            <a:r>
              <a:rPr sz="1400" b="1" i="1" spc="-10" dirty="0" smtClean="0">
                <a:latin typeface="Arial"/>
                <a:cs typeface="Arial"/>
              </a:rPr>
              <a:t>2.4	EIRP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9558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EIRP =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Effective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isotropic radiated</a:t>
            </a:r>
            <a:r>
              <a:rPr sz="1400" spc="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power</a:t>
            </a:r>
            <a:endParaRPr sz="1400">
              <a:latin typeface="Arial"/>
              <a:cs typeface="Arial"/>
            </a:endParaRPr>
          </a:p>
          <a:p>
            <a:pPr marL="12700" marR="15240" indent="185420">
              <a:lnSpc>
                <a:spcPts val="2420"/>
              </a:lnSpc>
              <a:spcBef>
                <a:spcPts val="195"/>
              </a:spcBef>
              <a:tabLst>
                <a:tab pos="941705" algn="l"/>
              </a:tabLst>
            </a:pPr>
            <a:r>
              <a:rPr sz="1400" spc="-10" dirty="0" smtClean="0">
                <a:latin typeface="Arial"/>
                <a:cs typeface="Arial"/>
              </a:rPr>
              <a:t>EIRP</a:t>
            </a:r>
            <a:r>
              <a:rPr sz="1400" spc="15" dirty="0" smtClean="0">
                <a:latin typeface="Arial"/>
                <a:cs typeface="Arial"/>
              </a:rPr>
              <a:t> </a:t>
            </a:r>
            <a:r>
              <a:rPr sz="1400" spc="0" dirty="0" smtClean="0">
                <a:latin typeface="Arial"/>
                <a:cs typeface="Arial"/>
              </a:rPr>
              <a:t>i</a:t>
            </a:r>
            <a:r>
              <a:rPr sz="1400" spc="-10" dirty="0" smtClean="0">
                <a:latin typeface="Arial"/>
                <a:cs typeface="Arial"/>
              </a:rPr>
              <a:t>s</a:t>
            </a:r>
            <a:r>
              <a:rPr sz="1400" spc="2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</a:t>
            </a:r>
            <a:r>
              <a:rPr sz="1400" spc="2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prod</a:t>
            </a:r>
            <a:r>
              <a:rPr sz="1400" spc="-15" dirty="0" smtClean="0">
                <a:latin typeface="Arial"/>
                <a:cs typeface="Arial"/>
              </a:rPr>
              <a:t>u</a:t>
            </a:r>
            <a:r>
              <a:rPr sz="1400" spc="-10" dirty="0" smtClean="0">
                <a:latin typeface="Arial"/>
                <a:cs typeface="Arial"/>
              </a:rPr>
              <a:t>ct</a:t>
            </a:r>
            <a:r>
              <a:rPr sz="1400" spc="2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of</a:t>
            </a:r>
            <a:r>
              <a:rPr sz="1400" spc="2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transmit</a:t>
            </a:r>
            <a:r>
              <a:rPr sz="1400" spc="2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antenna</a:t>
            </a:r>
            <a:r>
              <a:rPr sz="1400" spc="2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gain</a:t>
            </a:r>
            <a:r>
              <a:rPr sz="1400" spc="2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(G</a:t>
            </a:r>
            <a:r>
              <a:rPr sz="1400" spc="15" dirty="0" smtClean="0">
                <a:latin typeface="Arial"/>
                <a:cs typeface="Arial"/>
              </a:rPr>
              <a:t>t</a:t>
            </a:r>
            <a:r>
              <a:rPr sz="1400" spc="-5" dirty="0" smtClean="0">
                <a:latin typeface="Arial"/>
                <a:cs typeface="Arial"/>
              </a:rPr>
              <a:t>)</a:t>
            </a:r>
            <a:r>
              <a:rPr sz="1400" spc="2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and</a:t>
            </a:r>
            <a:r>
              <a:rPr sz="1400" spc="2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transmitter</a:t>
            </a:r>
            <a:r>
              <a:rPr sz="1400" spc="2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output</a:t>
            </a:r>
            <a:r>
              <a:rPr sz="1400" spc="1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power</a:t>
            </a:r>
            <a:r>
              <a:rPr sz="1400" spc="-5" dirty="0" smtClean="0">
                <a:latin typeface="Arial"/>
                <a:cs typeface="Arial"/>
              </a:rPr>
              <a:t> (Pt),	</a:t>
            </a:r>
            <a:r>
              <a:rPr sz="1400" spc="-10" dirty="0" smtClean="0">
                <a:latin typeface="Arial"/>
                <a:cs typeface="Arial"/>
              </a:rPr>
              <a:t>EIRP =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PtGt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201295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EIRP</a:t>
            </a:r>
            <a:r>
              <a:rPr sz="1400" spc="40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v</a:t>
            </a:r>
            <a:r>
              <a:rPr sz="1400" spc="-10" dirty="0" smtClean="0">
                <a:latin typeface="Arial"/>
                <a:cs typeface="Arial"/>
              </a:rPr>
              <a:t>ariation</a:t>
            </a:r>
            <a:r>
              <a:rPr sz="1400" spc="45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is</a:t>
            </a:r>
            <a:r>
              <a:rPr sz="1400" spc="45" dirty="0" smtClean="0">
                <a:latin typeface="Arial"/>
                <a:cs typeface="Arial"/>
              </a:rPr>
              <a:t> </a:t>
            </a:r>
            <a:r>
              <a:rPr sz="1400" spc="5" dirty="0" smtClean="0">
                <a:latin typeface="Arial"/>
                <a:cs typeface="Arial"/>
              </a:rPr>
              <a:t>t</a:t>
            </a:r>
            <a:r>
              <a:rPr sz="1400" spc="-10" dirty="0" smtClean="0">
                <a:latin typeface="Arial"/>
                <a:cs typeface="Arial"/>
              </a:rPr>
              <a:t>ypically</a:t>
            </a:r>
            <a:r>
              <a:rPr sz="1400" spc="4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due</a:t>
            </a:r>
            <a:r>
              <a:rPr sz="1400" spc="4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to</a:t>
            </a:r>
            <a:r>
              <a:rPr sz="1400" spc="4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antenna</a:t>
            </a:r>
            <a:r>
              <a:rPr sz="1400" spc="5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thermal</a:t>
            </a:r>
            <a:r>
              <a:rPr sz="1400" spc="7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dist</a:t>
            </a:r>
            <a:r>
              <a:rPr sz="1400" spc="-20" dirty="0" smtClean="0">
                <a:latin typeface="Arial"/>
                <a:cs typeface="Arial"/>
              </a:rPr>
              <a:t>o</a:t>
            </a:r>
            <a:r>
              <a:rPr sz="1400" spc="-10" dirty="0" smtClean="0">
                <a:latin typeface="Arial"/>
                <a:cs typeface="Arial"/>
              </a:rPr>
              <a:t>rtion,</a:t>
            </a:r>
            <a:r>
              <a:rPr sz="1400" spc="4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sat</a:t>
            </a:r>
            <a:r>
              <a:rPr sz="1400" spc="-5" dirty="0" smtClean="0">
                <a:latin typeface="Arial"/>
                <a:cs typeface="Arial"/>
              </a:rPr>
              <a:t>ellite</a:t>
            </a:r>
            <a:r>
              <a:rPr sz="1400" spc="4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att</a:t>
            </a:r>
            <a:r>
              <a:rPr sz="1400" spc="10" dirty="0" smtClean="0">
                <a:latin typeface="Arial"/>
                <a:cs typeface="Arial"/>
              </a:rPr>
              <a:t>i</a:t>
            </a:r>
            <a:r>
              <a:rPr sz="1400" spc="-10" dirty="0" smtClean="0">
                <a:latin typeface="Arial"/>
                <a:cs typeface="Arial"/>
              </a:rPr>
              <a:t>tude</a:t>
            </a:r>
            <a:endParaRPr sz="1400">
              <a:latin typeface="Arial"/>
              <a:cs typeface="Arial"/>
            </a:endParaRPr>
          </a:p>
          <a:p>
            <a:pPr marL="12700" marR="13335">
              <a:lnSpc>
                <a:spcPct val="143600"/>
              </a:lnSpc>
              <a:spcBef>
                <a:spcPts val="5"/>
              </a:spcBef>
            </a:pPr>
            <a:r>
              <a:rPr sz="1400" spc="-5" dirty="0" smtClean="0">
                <a:latin typeface="Arial"/>
                <a:cs typeface="Arial"/>
              </a:rPr>
              <a:t>instabilities, </a:t>
            </a:r>
            <a:r>
              <a:rPr sz="1400" spc="-2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atmospheric </a:t>
            </a:r>
            <a:r>
              <a:rPr sz="1400" spc="-1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disturbance </a:t>
            </a:r>
            <a:r>
              <a:rPr sz="1400" spc="-25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(i.e. </a:t>
            </a:r>
            <a:r>
              <a:rPr sz="1400" spc="-30" dirty="0" smtClean="0">
                <a:latin typeface="Arial"/>
                <a:cs typeface="Arial"/>
              </a:rPr>
              <a:t> </a:t>
            </a:r>
            <a:r>
              <a:rPr sz="1400" spc="5" dirty="0" smtClean="0">
                <a:latin typeface="Arial"/>
                <a:cs typeface="Arial"/>
              </a:rPr>
              <a:t>r</a:t>
            </a:r>
            <a:r>
              <a:rPr sz="1400" spc="-10" dirty="0" smtClean="0">
                <a:latin typeface="Arial"/>
                <a:cs typeface="Arial"/>
              </a:rPr>
              <a:t>ain) </a:t>
            </a:r>
            <a:r>
              <a:rPr sz="1400" spc="-2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and </a:t>
            </a:r>
            <a:r>
              <a:rPr sz="1400" spc="-3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un</a:t>
            </a:r>
            <a:r>
              <a:rPr sz="1400" spc="0" dirty="0" smtClean="0">
                <a:latin typeface="Arial"/>
                <a:cs typeface="Arial"/>
              </a:rPr>
              <a:t>i</a:t>
            </a:r>
            <a:r>
              <a:rPr sz="1400" spc="-5" dirty="0" smtClean="0">
                <a:latin typeface="Arial"/>
                <a:cs typeface="Arial"/>
              </a:rPr>
              <a:t>t </a:t>
            </a:r>
            <a:r>
              <a:rPr sz="1400" spc="-2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thermal </a:t>
            </a:r>
            <a:r>
              <a:rPr sz="1400" spc="-2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and </a:t>
            </a:r>
            <a:r>
              <a:rPr sz="1400" spc="-3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aging effects.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6223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Example: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2"/>
              </a:spcBef>
            </a:pPr>
            <a:endParaRPr sz="700"/>
          </a:p>
          <a:p>
            <a:pPr marL="12700">
              <a:lnSpc>
                <a:spcPct val="100000"/>
              </a:lnSpc>
              <a:tabLst>
                <a:tab pos="2126615" algn="l"/>
                <a:tab pos="3061335" algn="l"/>
              </a:tabLst>
            </a:pPr>
            <a:r>
              <a:rPr sz="1400" spc="-10" dirty="0" smtClean="0">
                <a:latin typeface="Arial"/>
                <a:cs typeface="Arial"/>
              </a:rPr>
              <a:t>Pt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1</a:t>
            </a:r>
            <a:r>
              <a:rPr sz="1400" spc="-5" dirty="0" smtClean="0">
                <a:latin typeface="Arial"/>
                <a:cs typeface="Arial"/>
              </a:rPr>
              <a:t>0</a:t>
            </a:r>
            <a:r>
              <a:rPr sz="1400" spc="-10" dirty="0" smtClean="0">
                <a:latin typeface="Arial"/>
                <a:cs typeface="Arial"/>
              </a:rPr>
              <a:t>0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5" dirty="0" smtClean="0">
                <a:latin typeface="Arial"/>
                <a:cs typeface="Arial"/>
              </a:rPr>
              <a:t>W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20 d</a:t>
            </a:r>
            <a:r>
              <a:rPr sz="1400" spc="-15" dirty="0" smtClean="0">
                <a:latin typeface="Arial"/>
                <a:cs typeface="Arial"/>
              </a:rPr>
              <a:t>B</a:t>
            </a:r>
            <a:r>
              <a:rPr sz="1400" spc="-10" dirty="0" smtClean="0">
                <a:latin typeface="Arial"/>
                <a:cs typeface="Arial"/>
              </a:rPr>
              <a:t>W,	Gt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1000	=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30 d</a:t>
            </a:r>
            <a:r>
              <a:rPr sz="1400" spc="-20" dirty="0" smtClean="0">
                <a:latin typeface="Arial"/>
                <a:cs typeface="Arial"/>
              </a:rPr>
              <a:t>B</a:t>
            </a:r>
            <a:r>
              <a:rPr sz="1400" spc="-5" dirty="0" smtClean="0">
                <a:latin typeface="Arial"/>
                <a:cs typeface="Arial"/>
              </a:rPr>
              <a:t>i</a:t>
            </a:r>
            <a:endParaRPr sz="1400">
              <a:latin typeface="Arial"/>
              <a:cs typeface="Arial"/>
            </a:endParaRPr>
          </a:p>
          <a:p>
            <a:pPr marL="12700" marR="1929764" indent="182880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latin typeface="Arial"/>
                <a:cs typeface="Arial"/>
              </a:rPr>
              <a:t>The signal power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al</a:t>
            </a:r>
            <a:r>
              <a:rPr sz="1400" spc="-5" dirty="0" smtClean="0">
                <a:latin typeface="Arial"/>
                <a:cs typeface="Arial"/>
              </a:rPr>
              <a:t>s</a:t>
            </a:r>
            <a:r>
              <a:rPr sz="1400" spc="-10" dirty="0" smtClean="0">
                <a:latin typeface="Arial"/>
                <a:cs typeface="Arial"/>
              </a:rPr>
              <a:t>o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diminishes</a:t>
            </a:r>
            <a:r>
              <a:rPr sz="1400" spc="-5" dirty="0" smtClean="0">
                <a:latin typeface="Arial"/>
                <a:cs typeface="Arial"/>
              </a:rPr>
              <a:t> a</a:t>
            </a:r>
            <a:r>
              <a:rPr sz="1400" spc="-10" dirty="0" smtClean="0">
                <a:latin typeface="Arial"/>
                <a:cs typeface="Arial"/>
              </a:rPr>
              <a:t>s</a:t>
            </a:r>
            <a:r>
              <a:rPr sz="1400" spc="-5" dirty="0" smtClean="0">
                <a:latin typeface="Arial"/>
                <a:cs typeface="Arial"/>
              </a:rPr>
              <a:t> it </a:t>
            </a:r>
            <a:r>
              <a:rPr sz="1400" spc="-10" dirty="0" smtClean="0">
                <a:latin typeface="Arial"/>
                <a:cs typeface="Arial"/>
              </a:rPr>
              <a:t>propagates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to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earth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and this is called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 “free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space loss”.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3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Example </a:t>
            </a:r>
            <a:r>
              <a:rPr sz="1400" spc="-5" dirty="0" smtClean="0"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 marL="12700" marR="323215">
              <a:lnSpc>
                <a:spcPts val="3420"/>
              </a:lnSpc>
              <a:spcBef>
                <a:spcPts val="395"/>
              </a:spcBef>
            </a:pPr>
            <a:r>
              <a:rPr sz="1400" spc="-10" dirty="0" smtClean="0">
                <a:latin typeface="Arial"/>
                <a:cs typeface="Arial"/>
              </a:rPr>
              <a:t>(a)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 earth station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transmits with 10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watts.</a:t>
            </a:r>
            <a:r>
              <a:rPr sz="1400" spc="-5" dirty="0" smtClean="0">
                <a:latin typeface="Arial"/>
                <a:cs typeface="Arial"/>
              </a:rPr>
              <a:t> Its</a:t>
            </a:r>
            <a:r>
              <a:rPr sz="1400" spc="1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antenna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has a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gain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of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50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20" dirty="0" smtClean="0">
                <a:latin typeface="Arial"/>
                <a:cs typeface="Arial"/>
              </a:rPr>
              <a:t>d</a:t>
            </a:r>
            <a:r>
              <a:rPr sz="1400" spc="-10" dirty="0" smtClean="0">
                <a:latin typeface="Arial"/>
                <a:cs typeface="Arial"/>
              </a:rPr>
              <a:t>B What</a:t>
            </a:r>
            <a:r>
              <a:rPr sz="1400" spc="-5" dirty="0" smtClean="0">
                <a:latin typeface="Arial"/>
                <a:cs typeface="Arial"/>
              </a:rPr>
              <a:t> is </a:t>
            </a:r>
            <a:r>
              <a:rPr sz="1400" spc="-10" dirty="0" smtClean="0">
                <a:latin typeface="Arial"/>
                <a:cs typeface="Arial"/>
              </a:rPr>
              <a:t>i</a:t>
            </a:r>
            <a:r>
              <a:rPr sz="1400" spc="-5" dirty="0" smtClean="0">
                <a:latin typeface="Arial"/>
                <a:cs typeface="Arial"/>
              </a:rPr>
              <a:t>t </a:t>
            </a:r>
            <a:r>
              <a:rPr sz="1400" spc="-10" dirty="0" smtClean="0">
                <a:latin typeface="Arial"/>
                <a:cs typeface="Arial"/>
              </a:rPr>
              <a:t>EIRP?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29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Solution: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400" y="8523985"/>
            <a:ext cx="259461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Arial"/>
                <a:cs typeface="Arial"/>
              </a:rPr>
              <a:t>2.5  Basic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transmis</a:t>
            </a:r>
            <a:r>
              <a:rPr sz="1400" b="1" spc="-5" dirty="0" smtClean="0">
                <a:latin typeface="Arial"/>
                <a:cs typeface="Arial"/>
              </a:rPr>
              <a:t>s</a:t>
            </a:r>
            <a:r>
              <a:rPr sz="1400" b="1" spc="-10" dirty="0" smtClean="0">
                <a:latin typeface="Arial"/>
                <a:cs typeface="Arial"/>
              </a:rPr>
              <a:t>ion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theo</a:t>
            </a:r>
            <a:r>
              <a:rPr sz="1400" b="1" spc="-5" dirty="0" smtClean="0">
                <a:latin typeface="Arial"/>
                <a:cs typeface="Arial"/>
              </a:rPr>
              <a:t>r</a:t>
            </a:r>
            <a:r>
              <a:rPr sz="1400" b="1" spc="-10" dirty="0" smtClean="0">
                <a:latin typeface="Arial"/>
                <a:cs typeface="Arial"/>
              </a:rPr>
              <a:t>y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00100" y="6456426"/>
            <a:ext cx="6519418" cy="18496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0100" y="921258"/>
            <a:ext cx="274319" cy="1981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0100" y="1841245"/>
            <a:ext cx="274319" cy="1981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7400" y="902716"/>
            <a:ext cx="6254115" cy="14516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558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A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basic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qu</a:t>
            </a:r>
            <a:r>
              <a:rPr sz="1400" spc="-5" dirty="0" smtClean="0">
                <a:latin typeface="Arial"/>
                <a:cs typeface="Arial"/>
              </a:rPr>
              <a:t>antity </a:t>
            </a:r>
            <a:r>
              <a:rPr sz="1400" spc="-10" dirty="0" smtClean="0">
                <a:latin typeface="Arial"/>
                <a:cs typeface="Arial"/>
              </a:rPr>
              <a:t>in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link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budget</a:t>
            </a:r>
            <a:r>
              <a:rPr sz="1400" spc="-5" dirty="0" smtClean="0">
                <a:latin typeface="Arial"/>
                <a:cs typeface="Arial"/>
              </a:rPr>
              <a:t> is </a:t>
            </a:r>
            <a:r>
              <a:rPr sz="1400" spc="-10" dirty="0" smtClean="0">
                <a:latin typeface="Arial"/>
                <a:cs typeface="Arial"/>
              </a:rPr>
              <a:t>propagation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loss in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free space.</a:t>
            </a:r>
            <a:endParaRPr sz="1400">
              <a:latin typeface="Arial"/>
              <a:cs typeface="Arial"/>
            </a:endParaRPr>
          </a:p>
          <a:p>
            <a:pPr marL="12700" marR="12700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latin typeface="Arial"/>
                <a:cs typeface="Arial"/>
              </a:rPr>
              <a:t>In</a:t>
            </a:r>
            <a:r>
              <a:rPr sz="1400" spc="14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</a:t>
            </a:r>
            <a:r>
              <a:rPr sz="1400" spc="14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sate</a:t>
            </a:r>
            <a:r>
              <a:rPr sz="1400" spc="-15" dirty="0" smtClean="0">
                <a:latin typeface="Arial"/>
                <a:cs typeface="Arial"/>
              </a:rPr>
              <a:t>l</a:t>
            </a:r>
            <a:r>
              <a:rPr sz="1400" spc="-5" dirty="0" smtClean="0">
                <a:latin typeface="Arial"/>
                <a:cs typeface="Arial"/>
              </a:rPr>
              <a:t>lite</a:t>
            </a:r>
            <a:r>
              <a:rPr sz="1400" spc="140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link,</a:t>
            </a:r>
            <a:r>
              <a:rPr sz="1400" spc="140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it</a:t>
            </a:r>
            <a:r>
              <a:rPr sz="1400" spc="135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is</a:t>
            </a:r>
            <a:r>
              <a:rPr sz="1400" spc="14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</a:t>
            </a:r>
            <a:r>
              <a:rPr sz="1400" spc="5" dirty="0" smtClean="0">
                <a:latin typeface="Arial"/>
                <a:cs typeface="Arial"/>
              </a:rPr>
              <a:t>s</a:t>
            </a:r>
            <a:r>
              <a:rPr sz="1400" spc="-10" dirty="0" smtClean="0">
                <a:latin typeface="Arial"/>
                <a:cs typeface="Arial"/>
              </a:rPr>
              <a:t>sumed</a:t>
            </a:r>
            <a:r>
              <a:rPr sz="1400" spc="14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</a:t>
            </a:r>
            <a:r>
              <a:rPr sz="1400" spc="-5" dirty="0" smtClean="0">
                <a:latin typeface="Arial"/>
                <a:cs typeface="Arial"/>
              </a:rPr>
              <a:t>at</a:t>
            </a:r>
            <a:r>
              <a:rPr sz="1400" spc="130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tra</a:t>
            </a:r>
            <a:r>
              <a:rPr sz="1400" spc="-10" dirty="0" smtClean="0">
                <a:latin typeface="Arial"/>
                <a:cs typeface="Arial"/>
              </a:rPr>
              <a:t>nsmit</a:t>
            </a:r>
            <a:r>
              <a:rPr sz="1400" spc="13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and</a:t>
            </a:r>
            <a:r>
              <a:rPr sz="1400" spc="14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receive</a:t>
            </a:r>
            <a:r>
              <a:rPr sz="1400" spc="16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ante</a:t>
            </a:r>
            <a:r>
              <a:rPr sz="1400" spc="-20" dirty="0" smtClean="0">
                <a:latin typeface="Arial"/>
                <a:cs typeface="Arial"/>
              </a:rPr>
              <a:t>n</a:t>
            </a:r>
            <a:r>
              <a:rPr sz="1400" spc="-10" dirty="0" smtClean="0">
                <a:latin typeface="Arial"/>
                <a:cs typeface="Arial"/>
              </a:rPr>
              <a:t>nas</a:t>
            </a:r>
            <a:r>
              <a:rPr sz="1400" spc="14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face</a:t>
            </a:r>
            <a:r>
              <a:rPr sz="1400" spc="13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each ot</a:t>
            </a:r>
            <a:r>
              <a:rPr sz="1400" spc="-5" dirty="0" smtClean="0">
                <a:latin typeface="Arial"/>
                <a:cs typeface="Arial"/>
              </a:rPr>
              <a:t>h</a:t>
            </a:r>
            <a:r>
              <a:rPr sz="1400" spc="-10" dirty="0" smtClean="0">
                <a:latin typeface="Arial"/>
                <a:cs typeface="Arial"/>
              </a:rPr>
              <a:t>er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</a:t>
            </a:r>
            <a:r>
              <a:rPr sz="1400" spc="-5" dirty="0" smtClean="0">
                <a:latin typeface="Arial"/>
                <a:cs typeface="Arial"/>
              </a:rPr>
              <a:t>ut </a:t>
            </a:r>
            <a:r>
              <a:rPr sz="1400" spc="-10" dirty="0" smtClean="0">
                <a:latin typeface="Arial"/>
                <a:cs typeface="Arial"/>
              </a:rPr>
              <a:t>are sep</a:t>
            </a:r>
            <a:r>
              <a:rPr sz="1400" spc="-5" dirty="0" smtClean="0">
                <a:latin typeface="Arial"/>
                <a:cs typeface="Arial"/>
              </a:rPr>
              <a:t>a</a:t>
            </a:r>
            <a:r>
              <a:rPr sz="1400" spc="-10" dirty="0" smtClean="0">
                <a:latin typeface="Arial"/>
                <a:cs typeface="Arial"/>
              </a:rPr>
              <a:t>rated by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sufficient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distance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[m]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f</a:t>
            </a:r>
            <a:r>
              <a:rPr sz="1400" spc="-15" dirty="0" smtClean="0">
                <a:latin typeface="Arial"/>
                <a:cs typeface="Arial"/>
              </a:rPr>
              <a:t>r</a:t>
            </a:r>
            <a:r>
              <a:rPr sz="1400" spc="-10" dirty="0" smtClean="0">
                <a:latin typeface="Arial"/>
                <a:cs typeface="Arial"/>
              </a:rPr>
              <a:t>ee space.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0"/>
              </a:spcBef>
            </a:pPr>
            <a:endParaRPr sz="500"/>
          </a:p>
          <a:p>
            <a:pPr marL="19558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Gains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of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transmit</a:t>
            </a:r>
            <a:r>
              <a:rPr sz="1400" spc="-5" dirty="0" smtClean="0">
                <a:latin typeface="Arial"/>
                <a:cs typeface="Arial"/>
              </a:rPr>
              <a:t> a</a:t>
            </a:r>
            <a:r>
              <a:rPr sz="1400" spc="-10" dirty="0" smtClean="0">
                <a:latin typeface="Arial"/>
                <a:cs typeface="Arial"/>
              </a:rPr>
              <a:t>nd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receive antennas: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25" dirty="0" smtClean="0">
                <a:latin typeface="Arial"/>
                <a:cs typeface="Arial"/>
              </a:rPr>
              <a:t>G</a:t>
            </a:r>
            <a:r>
              <a:rPr sz="1400" spc="-5" dirty="0" smtClean="0">
                <a:latin typeface="Arial"/>
                <a:cs typeface="Arial"/>
              </a:rPr>
              <a:t>t </a:t>
            </a:r>
            <a:r>
              <a:rPr sz="1400" spc="-10" dirty="0" smtClean="0">
                <a:latin typeface="Arial"/>
                <a:cs typeface="Arial"/>
              </a:rPr>
              <a:t>and Gr; Effecti</a:t>
            </a:r>
            <a:r>
              <a:rPr sz="1400" spc="-20" dirty="0" smtClean="0">
                <a:latin typeface="Arial"/>
                <a:cs typeface="Arial"/>
              </a:rPr>
              <a:t>v</a:t>
            </a:r>
            <a:r>
              <a:rPr sz="1400" spc="-10" dirty="0" smtClean="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area of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receive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antenna Ar;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Tran</a:t>
            </a:r>
            <a:r>
              <a:rPr sz="1400" spc="-5" dirty="0" smtClean="0">
                <a:latin typeface="Arial"/>
                <a:cs typeface="Arial"/>
              </a:rPr>
              <a:t>s</a:t>
            </a:r>
            <a:r>
              <a:rPr sz="1400" spc="-10" dirty="0" smtClean="0">
                <a:latin typeface="Arial"/>
                <a:cs typeface="Arial"/>
              </a:rPr>
              <a:t>mit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power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Pt; Wavelength λ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6930" y="2433319"/>
            <a:ext cx="447992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Power density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at the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reception</a:t>
            </a:r>
            <a:r>
              <a:rPr sz="1400" spc="-5" dirty="0" smtClean="0">
                <a:latin typeface="Arial"/>
                <a:cs typeface="Arial"/>
              </a:rPr>
              <a:t> p</a:t>
            </a:r>
            <a:r>
              <a:rPr sz="1400" spc="-10" dirty="0" smtClean="0">
                <a:latin typeface="Arial"/>
                <a:cs typeface="Arial"/>
              </a:rPr>
              <a:t>oint:</a:t>
            </a:r>
            <a:r>
              <a:rPr sz="1400" spc="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200" b="1" spc="0" dirty="0" smtClean="0">
                <a:latin typeface="Arial"/>
                <a:cs typeface="Arial"/>
              </a:rPr>
              <a:t>d </a:t>
            </a:r>
            <a:r>
              <a:rPr sz="1200" b="1" spc="11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=  Pt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Gt  </a:t>
            </a:r>
            <a:r>
              <a:rPr sz="1400" spc="-5" dirty="0" smtClean="0">
                <a:latin typeface="Arial"/>
                <a:cs typeface="Arial"/>
              </a:rPr>
              <a:t>/ </a:t>
            </a:r>
            <a:r>
              <a:rPr sz="1400" spc="-10" dirty="0" smtClean="0">
                <a:latin typeface="Arial"/>
                <a:cs typeface="Arial"/>
              </a:rPr>
              <a:t>4</a:t>
            </a:r>
            <a:r>
              <a:rPr sz="1400" spc="-15" dirty="0" smtClean="0">
                <a:latin typeface="Arial"/>
                <a:cs typeface="Arial"/>
              </a:rPr>
              <a:t>π</a:t>
            </a:r>
            <a:r>
              <a:rPr sz="1400" spc="-15" dirty="0" smtClean="0">
                <a:latin typeface="Cambria Math"/>
                <a:cs typeface="Cambria Math"/>
              </a:rPr>
              <a:t>𝑑</a:t>
            </a:r>
            <a:r>
              <a:rPr sz="1500" spc="30" baseline="27777" dirty="0" smtClean="0">
                <a:latin typeface="Cambria Math"/>
                <a:cs typeface="Cambria Math"/>
              </a:rPr>
              <a:t>2</a:t>
            </a:r>
            <a:endParaRPr sz="1500" baseline="27777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47538" y="2484119"/>
            <a:ext cx="106807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=</a:t>
            </a:r>
            <a:r>
              <a:rPr sz="1400" spc="-5" dirty="0" smtClean="0">
                <a:latin typeface="Arial"/>
                <a:cs typeface="Arial"/>
              </a:rPr>
              <a:t> flu</a:t>
            </a:r>
            <a:r>
              <a:rPr sz="1400" spc="-10" dirty="0" smtClean="0">
                <a:latin typeface="Arial"/>
                <a:cs typeface="Arial"/>
              </a:rPr>
              <a:t>x density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77847" y="3825240"/>
            <a:ext cx="98806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Arial"/>
                <a:cs typeface="Arial"/>
              </a:rPr>
              <a:t>Pr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=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Pd</a:t>
            </a:r>
            <a:r>
              <a:rPr sz="1400" b="1" spc="-5" dirty="0" smtClean="0">
                <a:latin typeface="Arial"/>
                <a:cs typeface="Arial"/>
              </a:rPr>
              <a:t> . </a:t>
            </a:r>
            <a:r>
              <a:rPr sz="1400" b="1" spc="-10" dirty="0" smtClean="0">
                <a:latin typeface="Arial"/>
                <a:cs typeface="Arial"/>
              </a:rPr>
              <a:t>Ar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00100" y="3426840"/>
            <a:ext cx="1824608" cy="1803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0100" y="4270247"/>
            <a:ext cx="3890517" cy="17054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00100" y="6214109"/>
            <a:ext cx="5241163" cy="23067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6150" y="2524760"/>
            <a:ext cx="666750" cy="598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400" y="809691"/>
            <a:ext cx="6250305" cy="15443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99060">
              <a:lnSpc>
                <a:spcPct val="143600"/>
              </a:lnSpc>
              <a:tabLst>
                <a:tab pos="2414270" algn="l"/>
              </a:tabLst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sz="1400" spc="-14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link </a:t>
            </a:r>
            <a:r>
              <a:rPr sz="1400" spc="-15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equation </a:t>
            </a:r>
            <a:r>
              <a:rPr sz="1400" spc="-15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can </a:t>
            </a:r>
            <a:r>
              <a:rPr sz="1400" spc="-14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be	separa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t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ed </a:t>
            </a:r>
            <a:r>
              <a:rPr sz="1400" spc="-1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into </a:t>
            </a:r>
            <a:r>
              <a:rPr sz="1400" spc="-1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three </a:t>
            </a:r>
            <a:r>
              <a:rPr sz="1400" spc="-1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te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ms </a:t>
            </a:r>
            <a:r>
              <a:rPr sz="1400" spc="-14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associat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 </a:t>
            </a:r>
            <a:r>
              <a:rPr sz="1400" spc="-14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with </a:t>
            </a:r>
            <a:r>
              <a:rPr sz="1400" spc="-14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tra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nsmitter, receiver, and free spac</a:t>
            </a:r>
            <a:r>
              <a:rPr sz="1400" spc="0" dirty="0" smtClean="0">
                <a:solidFill>
                  <a:srgbClr val="221F1F"/>
                </a:solidFill>
                <a:latin typeface="Arial"/>
                <a:cs typeface="Arial"/>
              </a:rPr>
              <a:t>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( p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ath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lo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ss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)</a:t>
            </a:r>
            <a:r>
              <a:rPr sz="1400" spc="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,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respectively.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Then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4"/>
              </a:spcBef>
            </a:pPr>
            <a:endParaRPr sz="700"/>
          </a:p>
          <a:p>
            <a:pPr marL="606425">
              <a:lnSpc>
                <a:spcPct val="1000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Pr =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P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t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Gt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Gr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/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LF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In decibel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n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o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tation, the</a:t>
            </a:r>
            <a:r>
              <a:rPr sz="1400" spc="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equation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b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ecomes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400" y="3113806"/>
            <a:ext cx="6254750" cy="37788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7145" algn="just">
              <a:lnSpc>
                <a:spcPct val="1438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17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received</a:t>
            </a:r>
            <a:r>
              <a:rPr sz="1400" spc="17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po</a:t>
            </a:r>
            <a:r>
              <a:rPr sz="1400" spc="-20" dirty="0" smtClean="0">
                <a:solidFill>
                  <a:srgbClr val="221F1F"/>
                </a:solidFill>
                <a:latin typeface="Arial"/>
                <a:cs typeface="Arial"/>
              </a:rPr>
              <a:t>w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er</a:t>
            </a:r>
            <a:r>
              <a:rPr sz="1400" spc="17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in</a:t>
            </a:r>
            <a:r>
              <a:rPr sz="1400" spc="17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dBW</a:t>
            </a:r>
            <a:r>
              <a:rPr sz="1400" spc="17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is</a:t>
            </a:r>
            <a:r>
              <a:rPr sz="1400" spc="17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refore</a:t>
            </a:r>
            <a:r>
              <a:rPr sz="1400" spc="17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gi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v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en</a:t>
            </a:r>
            <a:r>
              <a:rPr sz="1400" spc="17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as</a:t>
            </a:r>
            <a:r>
              <a:rPr sz="1400" spc="17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16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sum</a:t>
            </a:r>
            <a:r>
              <a:rPr sz="1400" spc="17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of</a:t>
            </a:r>
            <a:r>
              <a:rPr sz="1400" spc="17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17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tra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n</a:t>
            </a:r>
            <a:r>
              <a:rPr sz="1400" spc="-20" dirty="0" smtClean="0">
                <a:solidFill>
                  <a:srgbClr val="221F1F"/>
                </a:solidFill>
                <a:latin typeface="Arial"/>
                <a:cs typeface="Arial"/>
              </a:rPr>
              <a:t>s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mitt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 EIRP</a:t>
            </a:r>
            <a:r>
              <a:rPr sz="1400" spc="15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in</a:t>
            </a:r>
            <a:r>
              <a:rPr sz="1400" spc="15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dBW</a:t>
            </a:r>
            <a:r>
              <a:rPr sz="1400" spc="15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plus</a:t>
            </a:r>
            <a:r>
              <a:rPr sz="1400" spc="16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16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receiver</a:t>
            </a:r>
            <a:r>
              <a:rPr sz="1400" spc="15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an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t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enna</a:t>
            </a:r>
            <a:r>
              <a:rPr sz="1400" spc="16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ga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i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n</a:t>
            </a:r>
            <a:r>
              <a:rPr sz="1400" spc="15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in</a:t>
            </a:r>
            <a:r>
              <a:rPr sz="1400" spc="15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dB</a:t>
            </a:r>
            <a:r>
              <a:rPr sz="1400" spc="15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min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u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s</a:t>
            </a:r>
            <a:r>
              <a:rPr sz="1400" spc="15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</a:t>
            </a:r>
            <a:r>
              <a:rPr sz="1400" spc="15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third</a:t>
            </a:r>
            <a:r>
              <a:rPr sz="1400" spc="16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term,</a:t>
            </a:r>
            <a:r>
              <a:rPr sz="1400" spc="15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which represents the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fre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e-space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loss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in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c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ibels.</a:t>
            </a:r>
            <a:endParaRPr sz="1400">
              <a:latin typeface="Arial"/>
              <a:cs typeface="Arial"/>
            </a:endParaRPr>
          </a:p>
          <a:p>
            <a:pPr marL="12700" marR="1002665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Normally,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frequen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c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y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rather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than</a:t>
            </a:r>
            <a:r>
              <a:rPr sz="1400" spc="1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wavelength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will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be</a:t>
            </a:r>
            <a:r>
              <a:rPr sz="1400" spc="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known,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and the</a:t>
            </a:r>
            <a:r>
              <a:rPr sz="1400" spc="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substitution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5"/>
              </a:spcBef>
            </a:pPr>
            <a:endParaRPr sz="500"/>
          </a:p>
          <a:p>
            <a:pPr marL="838200">
              <a:lnSpc>
                <a:spcPct val="100000"/>
              </a:lnSpc>
            </a:pPr>
            <a:r>
              <a:rPr sz="1800" dirty="0" smtClean="0">
                <a:latin typeface="Arial"/>
                <a:cs typeface="Arial"/>
              </a:rPr>
              <a:t>λ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solidFill>
                  <a:srgbClr val="221F1F"/>
                </a:solidFill>
                <a:latin typeface="Arial"/>
                <a:cs typeface="Arial"/>
              </a:rPr>
              <a:t>=</a:t>
            </a:r>
            <a:r>
              <a:rPr sz="1800" i="1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800" i="1" spc="5" dirty="0" smtClean="0">
                <a:solidFill>
                  <a:srgbClr val="221F1F"/>
                </a:solidFill>
                <a:latin typeface="Arial"/>
                <a:cs typeface="Arial"/>
              </a:rPr>
              <a:t>c</a:t>
            </a:r>
            <a:r>
              <a:rPr sz="1800" spc="-5" dirty="0" smtClean="0">
                <a:solidFill>
                  <a:srgbClr val="221F1F"/>
                </a:solidFill>
                <a:latin typeface="Arial"/>
                <a:cs typeface="Arial"/>
              </a:rPr>
              <a:t>/</a:t>
            </a:r>
            <a:r>
              <a:rPr sz="1800" i="1" spc="0" dirty="0" smtClean="0">
                <a:solidFill>
                  <a:srgbClr val="221F1F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19"/>
              </a:spcBef>
            </a:pPr>
            <a:endParaRPr sz="950"/>
          </a:p>
          <a:p>
            <a:pPr marL="12700" marR="66675" algn="just">
              <a:lnSpc>
                <a:spcPct val="1000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Where c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=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3*1</a:t>
            </a:r>
            <a:r>
              <a:rPr sz="1400" spc="0" dirty="0" smtClean="0">
                <a:solidFill>
                  <a:srgbClr val="221F1F"/>
                </a:solidFill>
                <a:latin typeface="Arial"/>
                <a:cs typeface="Arial"/>
              </a:rPr>
              <a:t>0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^8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m/s with</a:t>
            </a:r>
            <a:r>
              <a:rPr sz="1400" spc="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frequency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in megahertz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and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distance in kilome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t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ers,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marL="12700" marR="5450840" algn="just">
              <a:lnSpc>
                <a:spcPct val="1000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Example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:</a:t>
            </a:r>
            <a:endParaRPr sz="1400">
              <a:latin typeface="Arial"/>
              <a:cs typeface="Arial"/>
            </a:endParaRPr>
          </a:p>
          <a:p>
            <a:pPr marL="12700" marR="12700" indent="198120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earth</a:t>
            </a:r>
            <a:r>
              <a:rPr sz="1400" spc="4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station</a:t>
            </a:r>
            <a:r>
              <a:rPr sz="1400" spc="4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has</a:t>
            </a:r>
            <a:r>
              <a:rPr sz="1400" spc="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an</a:t>
            </a:r>
            <a:r>
              <a:rPr sz="1400" spc="3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EIRP</a:t>
            </a:r>
            <a:r>
              <a:rPr sz="1400" spc="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of</a:t>
            </a:r>
            <a:r>
              <a:rPr sz="1400" spc="4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60</a:t>
            </a:r>
            <a:r>
              <a:rPr sz="1400" spc="4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dB</a:t>
            </a:r>
            <a:r>
              <a:rPr sz="1400" spc="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and</a:t>
            </a:r>
            <a:r>
              <a:rPr sz="1400" spc="3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4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sat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ellite</a:t>
            </a:r>
            <a:r>
              <a:rPr sz="1400" spc="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ante</a:t>
            </a:r>
            <a:r>
              <a:rPr sz="1400" spc="20" dirty="0" smtClean="0">
                <a:solidFill>
                  <a:srgbClr val="221F1F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na</a:t>
            </a:r>
            <a:r>
              <a:rPr sz="1400" spc="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has</a:t>
            </a:r>
            <a:r>
              <a:rPr sz="1400" spc="4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</a:t>
            </a:r>
            <a:r>
              <a:rPr sz="1400" spc="3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gain of 52 dB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12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G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H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z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. 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what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is the received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power at the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satellite.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8"/>
              </a:spcBef>
            </a:pPr>
            <a:endParaRPr sz="500"/>
          </a:p>
          <a:p>
            <a:pPr marL="12700" marR="5500370" algn="just">
              <a:lnSpc>
                <a:spcPct val="1000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Solution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: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00100" y="2447798"/>
            <a:ext cx="2550160" cy="5416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00100" y="6986778"/>
            <a:ext cx="4740529" cy="17211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525</Words>
  <Application>Microsoft Office PowerPoint</Application>
  <PresentationFormat>Custom</PresentationFormat>
  <Paragraphs>84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University of Diyala College of Engineering Department of Communications Engineering</vt:lpstr>
      <vt:lpstr>Lecture #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Diyala College of Engineering Department of Communications Engineering</dc:title>
  <dc:creator>Amanuel</dc:creator>
  <cp:lastModifiedBy>STOP</cp:lastModifiedBy>
  <cp:revision>1</cp:revision>
  <dcterms:created xsi:type="dcterms:W3CDTF">2018-11-10T00:00:17Z</dcterms:created>
  <dcterms:modified xsi:type="dcterms:W3CDTF">2018-11-09T21:05:48Z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2018-11-09T00:00:00Z</vt:filetime>
  </property>
  <property fmtid="{D5CDD505-2E9C-101B-9397-08002B2CF9AE}" pid="3" name="LastSaved">
    <vt:filetime>2018-11-09T00:00:00Z</vt:filetime>
  </property>
</Properties>
</file>